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95" r:id="rId5"/>
    <p:sldId id="280" r:id="rId6"/>
    <p:sldId id="281" r:id="rId7"/>
    <p:sldId id="296" r:id="rId8"/>
    <p:sldId id="282" r:id="rId9"/>
    <p:sldId id="263" r:id="rId10"/>
    <p:sldId id="262" r:id="rId11"/>
    <p:sldId id="264" r:id="rId12"/>
    <p:sldId id="272" r:id="rId13"/>
    <p:sldId id="283" r:id="rId14"/>
    <p:sldId id="273" r:id="rId15"/>
    <p:sldId id="287" r:id="rId16"/>
    <p:sldId id="284" r:id="rId17"/>
    <p:sldId id="288" r:id="rId18"/>
    <p:sldId id="289" r:id="rId19"/>
    <p:sldId id="291" r:id="rId20"/>
    <p:sldId id="290" r:id="rId21"/>
    <p:sldId id="292" r:id="rId22"/>
    <p:sldId id="297" r:id="rId23"/>
    <p:sldId id="298" r:id="rId24"/>
    <p:sldId id="274" r:id="rId25"/>
    <p:sldId id="275" r:id="rId26"/>
    <p:sldId id="294" r:id="rId27"/>
    <p:sldId id="266" r:id="rId28"/>
    <p:sldId id="299" r:id="rId29"/>
    <p:sldId id="293" r:id="rId30"/>
  </p:sldIdLst>
  <p:sldSz cx="93599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sh Joshi" initials="HJ"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A8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3741" autoAdjust="0"/>
  </p:normalViewPr>
  <p:slideViewPr>
    <p:cSldViewPr snapToGrid="0">
      <p:cViewPr varScale="1">
        <p:scale>
          <a:sx n="68" d="100"/>
          <a:sy n="68" d="100"/>
        </p:scale>
        <p:origin x="1192" y="4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1323975" y="1143000"/>
            <a:ext cx="42100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
        <p:cNvGrpSpPr/>
        <p:nvPr/>
      </p:nvGrpSpPr>
      <p:grpSpPr>
        <a:xfrm>
          <a:off x="0" y="0"/>
          <a:ext cx="0" cy="0"/>
          <a:chOff x="0" y="0"/>
          <a:chExt cx="0" cy="0"/>
        </a:xfrm>
      </p:grpSpPr>
      <p:sp>
        <p:nvSpPr>
          <p:cNvPr id="32" name="Google Shape;3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 name="Google Shape;33;p1:notes"/>
          <p:cNvSpPr>
            <a:spLocks noGrp="1" noRot="1" noChangeAspect="1"/>
          </p:cNvSpPr>
          <p:nvPr>
            <p:ph type="sldImg" idx="2"/>
          </p:nvPr>
        </p:nvSpPr>
        <p:spPr>
          <a:xfrm>
            <a:off x="1323975" y="1143000"/>
            <a:ext cx="421005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
        <p:cNvGrpSpPr/>
        <p:nvPr/>
      </p:nvGrpSpPr>
      <p:grpSpPr>
        <a:xfrm>
          <a:off x="0" y="0"/>
          <a:ext cx="0" cy="0"/>
          <a:chOff x="0" y="0"/>
          <a:chExt cx="0" cy="0"/>
        </a:xfrm>
      </p:grpSpPr>
      <p:sp>
        <p:nvSpPr>
          <p:cNvPr id="122" name="Google Shape;122;g26b99ad54e8_0_117:notes"/>
          <p:cNvSpPr>
            <a:spLocks noGrp="1" noRot="1" noChangeAspect="1"/>
          </p:cNvSpPr>
          <p:nvPr>
            <p:ph type="sldImg" idx="2"/>
          </p:nvPr>
        </p:nvSpPr>
        <p:spPr>
          <a:xfrm>
            <a:off x="1323975" y="1143000"/>
            <a:ext cx="421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6b99ad54e8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4" name="Google Shape;124;g26b99ad54e8_0_1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
        <p:cNvGrpSpPr/>
        <p:nvPr/>
      </p:nvGrpSpPr>
      <p:grpSpPr>
        <a:xfrm>
          <a:off x="0" y="0"/>
          <a:ext cx="0" cy="0"/>
          <a:chOff x="0" y="0"/>
          <a:chExt cx="0" cy="0"/>
        </a:xfrm>
      </p:grpSpPr>
      <p:sp>
        <p:nvSpPr>
          <p:cNvPr id="122" name="Google Shape;122;g26b99ad54e8_0_117:notes"/>
          <p:cNvSpPr>
            <a:spLocks noGrp="1" noRot="1" noChangeAspect="1"/>
          </p:cNvSpPr>
          <p:nvPr>
            <p:ph type="sldImg" idx="2"/>
          </p:nvPr>
        </p:nvSpPr>
        <p:spPr>
          <a:xfrm>
            <a:off x="1323975" y="1143000"/>
            <a:ext cx="421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6b99ad54e8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4" name="Google Shape;124;g26b99ad54e8_0_1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
        <p:cNvGrpSpPr/>
        <p:nvPr/>
      </p:nvGrpSpPr>
      <p:grpSpPr>
        <a:xfrm>
          <a:off x="0" y="0"/>
          <a:ext cx="0" cy="0"/>
          <a:chOff x="0" y="0"/>
          <a:chExt cx="0" cy="0"/>
        </a:xfrm>
      </p:grpSpPr>
      <p:sp>
        <p:nvSpPr>
          <p:cNvPr id="122" name="Google Shape;122;g26b99ad54e8_0_117:notes"/>
          <p:cNvSpPr>
            <a:spLocks noGrp="1" noRot="1" noChangeAspect="1"/>
          </p:cNvSpPr>
          <p:nvPr>
            <p:ph type="sldImg" idx="2"/>
          </p:nvPr>
        </p:nvSpPr>
        <p:spPr>
          <a:xfrm>
            <a:off x="1323975" y="1143000"/>
            <a:ext cx="421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6b99ad54e8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4" name="Google Shape;124;g26b99ad54e8_0_1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
        <p:cNvGrpSpPr/>
        <p:nvPr/>
      </p:nvGrpSpPr>
      <p:grpSpPr>
        <a:xfrm>
          <a:off x="0" y="0"/>
          <a:ext cx="0" cy="0"/>
          <a:chOff x="0" y="0"/>
          <a:chExt cx="0" cy="0"/>
        </a:xfrm>
      </p:grpSpPr>
      <p:sp>
        <p:nvSpPr>
          <p:cNvPr id="122" name="Google Shape;122;g26b99ad54e8_0_117:notes"/>
          <p:cNvSpPr>
            <a:spLocks noGrp="1" noRot="1" noChangeAspect="1"/>
          </p:cNvSpPr>
          <p:nvPr>
            <p:ph type="sldImg" idx="2"/>
          </p:nvPr>
        </p:nvSpPr>
        <p:spPr>
          <a:xfrm>
            <a:off x="1323975" y="1143000"/>
            <a:ext cx="421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6b99ad54e8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4" name="Google Shape;124;g26b99ad54e8_0_1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
        <p:cNvGrpSpPr/>
        <p:nvPr/>
      </p:nvGrpSpPr>
      <p:grpSpPr>
        <a:xfrm>
          <a:off x="0" y="0"/>
          <a:ext cx="0" cy="0"/>
          <a:chOff x="0" y="0"/>
          <a:chExt cx="0" cy="0"/>
        </a:xfrm>
      </p:grpSpPr>
      <p:sp>
        <p:nvSpPr>
          <p:cNvPr id="122" name="Google Shape;122;g26b99ad54e8_0_117:notes"/>
          <p:cNvSpPr>
            <a:spLocks noGrp="1" noRot="1" noChangeAspect="1"/>
          </p:cNvSpPr>
          <p:nvPr>
            <p:ph type="sldImg" idx="2"/>
          </p:nvPr>
        </p:nvSpPr>
        <p:spPr>
          <a:xfrm>
            <a:off x="1323975" y="1143000"/>
            <a:ext cx="421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6b99ad54e8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4" name="Google Shape;124;g26b99ad54e8_0_1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
        <p:cNvGrpSpPr/>
        <p:nvPr/>
      </p:nvGrpSpPr>
      <p:grpSpPr>
        <a:xfrm>
          <a:off x="0" y="0"/>
          <a:ext cx="0" cy="0"/>
          <a:chOff x="0" y="0"/>
          <a:chExt cx="0" cy="0"/>
        </a:xfrm>
      </p:grpSpPr>
      <p:sp>
        <p:nvSpPr>
          <p:cNvPr id="122" name="Google Shape;122;g26b99ad54e8_0_117:notes"/>
          <p:cNvSpPr>
            <a:spLocks noGrp="1" noRot="1" noChangeAspect="1"/>
          </p:cNvSpPr>
          <p:nvPr>
            <p:ph type="sldImg" idx="2"/>
          </p:nvPr>
        </p:nvSpPr>
        <p:spPr>
          <a:xfrm>
            <a:off x="1323975" y="1143000"/>
            <a:ext cx="421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6b99ad54e8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4" name="Google Shape;124;g26b99ad54e8_0_1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
        <p:cNvGrpSpPr/>
        <p:nvPr/>
      </p:nvGrpSpPr>
      <p:grpSpPr>
        <a:xfrm>
          <a:off x="0" y="0"/>
          <a:ext cx="0" cy="0"/>
          <a:chOff x="0" y="0"/>
          <a:chExt cx="0" cy="0"/>
        </a:xfrm>
      </p:grpSpPr>
      <p:sp>
        <p:nvSpPr>
          <p:cNvPr id="122" name="Google Shape;122;g26b99ad54e8_0_117:notes"/>
          <p:cNvSpPr>
            <a:spLocks noGrp="1" noRot="1" noChangeAspect="1"/>
          </p:cNvSpPr>
          <p:nvPr>
            <p:ph type="sldImg" idx="2"/>
          </p:nvPr>
        </p:nvSpPr>
        <p:spPr>
          <a:xfrm>
            <a:off x="1323975" y="1143000"/>
            <a:ext cx="421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6b99ad54e8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4" name="Google Shape;124;g26b99ad54e8_0_1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
        <p:cNvGrpSpPr/>
        <p:nvPr/>
      </p:nvGrpSpPr>
      <p:grpSpPr>
        <a:xfrm>
          <a:off x="0" y="0"/>
          <a:ext cx="0" cy="0"/>
          <a:chOff x="0" y="0"/>
          <a:chExt cx="0" cy="0"/>
        </a:xfrm>
      </p:grpSpPr>
      <p:sp>
        <p:nvSpPr>
          <p:cNvPr id="122" name="Google Shape;122;g26b99ad54e8_0_117:notes"/>
          <p:cNvSpPr>
            <a:spLocks noGrp="1" noRot="1" noChangeAspect="1"/>
          </p:cNvSpPr>
          <p:nvPr>
            <p:ph type="sldImg" idx="2"/>
          </p:nvPr>
        </p:nvSpPr>
        <p:spPr>
          <a:xfrm>
            <a:off x="1323975" y="1143000"/>
            <a:ext cx="421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6b99ad54e8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4" name="Google Shape;124;g26b99ad54e8_0_1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6"/>
        <p:cNvGrpSpPr/>
        <p:nvPr/>
      </p:nvGrpSpPr>
      <p:grpSpPr>
        <a:xfrm>
          <a:off x="0" y="0"/>
          <a:ext cx="0" cy="0"/>
          <a:chOff x="0" y="0"/>
          <a:chExt cx="0" cy="0"/>
        </a:xfrm>
      </p:grpSpPr>
      <p:sp>
        <p:nvSpPr>
          <p:cNvPr id="147" name="Google Shape;147;g26b99ad54e8_0_160:notes"/>
          <p:cNvSpPr>
            <a:spLocks noGrp="1" noRot="1" noChangeAspect="1"/>
          </p:cNvSpPr>
          <p:nvPr>
            <p:ph type="sldImg" idx="2"/>
          </p:nvPr>
        </p:nvSpPr>
        <p:spPr>
          <a:xfrm>
            <a:off x="1323975" y="1143000"/>
            <a:ext cx="421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6b99ad54e8_0_1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9" name="Google Shape;149;g26b99ad54e8_0_1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6"/>
        <p:cNvGrpSpPr/>
        <p:nvPr/>
      </p:nvGrpSpPr>
      <p:grpSpPr>
        <a:xfrm>
          <a:off x="0" y="0"/>
          <a:ext cx="0" cy="0"/>
          <a:chOff x="0" y="0"/>
          <a:chExt cx="0" cy="0"/>
        </a:xfrm>
      </p:grpSpPr>
      <p:sp>
        <p:nvSpPr>
          <p:cNvPr id="147" name="Google Shape;147;g26b99ad54e8_0_160:notes"/>
          <p:cNvSpPr>
            <a:spLocks noGrp="1" noRot="1" noChangeAspect="1"/>
          </p:cNvSpPr>
          <p:nvPr>
            <p:ph type="sldImg" idx="2"/>
          </p:nvPr>
        </p:nvSpPr>
        <p:spPr>
          <a:xfrm>
            <a:off x="1323975" y="1143000"/>
            <a:ext cx="421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6b99ad54e8_0_1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9" name="Google Shape;149;g26b99ad54e8_0_1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
        <p:cNvGrpSpPr/>
        <p:nvPr/>
      </p:nvGrpSpPr>
      <p:grpSpPr>
        <a:xfrm>
          <a:off x="0" y="0"/>
          <a:ext cx="0" cy="0"/>
          <a:chOff x="0" y="0"/>
          <a:chExt cx="0" cy="0"/>
        </a:xfrm>
      </p:grpSpPr>
      <p:sp>
        <p:nvSpPr>
          <p:cNvPr id="41" name="Google Shape;41;g26b9ee1ce0a_0_0:notes"/>
          <p:cNvSpPr>
            <a:spLocks noGrp="1" noRot="1" noChangeAspect="1"/>
          </p:cNvSpPr>
          <p:nvPr>
            <p:ph type="sldImg" idx="2"/>
          </p:nvPr>
        </p:nvSpPr>
        <p:spPr>
          <a:xfrm>
            <a:off x="1323975" y="1143000"/>
            <a:ext cx="421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26b9ee1ce0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3" name="Google Shape;43;g26b9ee1ce0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9"/>
        <p:cNvGrpSpPr/>
        <p:nvPr/>
      </p:nvGrpSpPr>
      <p:grpSpPr>
        <a:xfrm>
          <a:off x="0" y="0"/>
          <a:ext cx="0" cy="0"/>
          <a:chOff x="0" y="0"/>
          <a:chExt cx="0" cy="0"/>
        </a:xfrm>
      </p:grpSpPr>
      <p:sp>
        <p:nvSpPr>
          <p:cNvPr id="110" name="Google Shape;110;g26b99ad54e8_0_99:notes"/>
          <p:cNvSpPr>
            <a:spLocks noGrp="1" noRot="1" noChangeAspect="1"/>
          </p:cNvSpPr>
          <p:nvPr>
            <p:ph type="sldImg" idx="2"/>
          </p:nvPr>
        </p:nvSpPr>
        <p:spPr>
          <a:xfrm>
            <a:off x="1323975" y="1143000"/>
            <a:ext cx="421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6b99ad54e8_0_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2" name="Google Shape;112;g26b99ad54e8_0_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g26b99ad54e8_0_75:notes"/>
          <p:cNvSpPr>
            <a:spLocks noGrp="1" noRot="1" noChangeAspect="1"/>
          </p:cNvSpPr>
          <p:nvPr>
            <p:ph type="sldImg" idx="2"/>
          </p:nvPr>
        </p:nvSpPr>
        <p:spPr>
          <a:xfrm>
            <a:off x="1323975" y="1143000"/>
            <a:ext cx="421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6b99ad54e8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9" name="Google Shape;99;g26b99ad54e8_0_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
        <p:cNvGrpSpPr/>
        <p:nvPr/>
      </p:nvGrpSpPr>
      <p:grpSpPr>
        <a:xfrm>
          <a:off x="0" y="0"/>
          <a:ext cx="0" cy="0"/>
          <a:chOff x="0" y="0"/>
          <a:chExt cx="0" cy="0"/>
        </a:xfrm>
      </p:grpSpPr>
      <p:sp>
        <p:nvSpPr>
          <p:cNvPr id="122" name="Google Shape;122;g26b99ad54e8_0_117:notes"/>
          <p:cNvSpPr>
            <a:spLocks noGrp="1" noRot="1" noChangeAspect="1"/>
          </p:cNvSpPr>
          <p:nvPr>
            <p:ph type="sldImg" idx="2"/>
          </p:nvPr>
        </p:nvSpPr>
        <p:spPr>
          <a:xfrm>
            <a:off x="1323975" y="1143000"/>
            <a:ext cx="421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6b99ad54e8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4" name="Google Shape;124;g26b99ad54e8_0_1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
        <p:cNvGrpSpPr/>
        <p:nvPr/>
      </p:nvGrpSpPr>
      <p:grpSpPr>
        <a:xfrm>
          <a:off x="0" y="0"/>
          <a:ext cx="0" cy="0"/>
          <a:chOff x="0" y="0"/>
          <a:chExt cx="0" cy="0"/>
        </a:xfrm>
      </p:grpSpPr>
      <p:sp>
        <p:nvSpPr>
          <p:cNvPr id="122" name="Google Shape;122;g26b99ad54e8_0_117:notes"/>
          <p:cNvSpPr>
            <a:spLocks noGrp="1" noRot="1" noChangeAspect="1"/>
          </p:cNvSpPr>
          <p:nvPr>
            <p:ph type="sldImg" idx="2"/>
          </p:nvPr>
        </p:nvSpPr>
        <p:spPr>
          <a:xfrm>
            <a:off x="1323975" y="1143000"/>
            <a:ext cx="421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6b99ad54e8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4" name="Google Shape;124;g26b99ad54e8_0_1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
        <p:cNvGrpSpPr/>
        <p:nvPr/>
      </p:nvGrpSpPr>
      <p:grpSpPr>
        <a:xfrm>
          <a:off x="0" y="0"/>
          <a:ext cx="0" cy="0"/>
          <a:chOff x="0" y="0"/>
          <a:chExt cx="0" cy="0"/>
        </a:xfrm>
      </p:grpSpPr>
      <p:sp>
        <p:nvSpPr>
          <p:cNvPr id="122" name="Google Shape;122;g26b99ad54e8_0_117:notes"/>
          <p:cNvSpPr>
            <a:spLocks noGrp="1" noRot="1" noChangeAspect="1"/>
          </p:cNvSpPr>
          <p:nvPr>
            <p:ph type="sldImg" idx="2"/>
          </p:nvPr>
        </p:nvSpPr>
        <p:spPr>
          <a:xfrm>
            <a:off x="1323975" y="1143000"/>
            <a:ext cx="421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6b99ad54e8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4" name="Google Shape;124;g26b99ad54e8_0_1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
        <p:cNvGrpSpPr/>
        <p:nvPr/>
      </p:nvGrpSpPr>
      <p:grpSpPr>
        <a:xfrm>
          <a:off x="0" y="0"/>
          <a:ext cx="0" cy="0"/>
          <a:chOff x="0" y="0"/>
          <a:chExt cx="0" cy="0"/>
        </a:xfrm>
      </p:grpSpPr>
      <p:sp>
        <p:nvSpPr>
          <p:cNvPr id="122" name="Google Shape;122;g26b99ad54e8_0_117:notes"/>
          <p:cNvSpPr>
            <a:spLocks noGrp="1" noRot="1" noChangeAspect="1"/>
          </p:cNvSpPr>
          <p:nvPr>
            <p:ph type="sldImg" idx="2"/>
          </p:nvPr>
        </p:nvSpPr>
        <p:spPr>
          <a:xfrm>
            <a:off x="1323975" y="1143000"/>
            <a:ext cx="421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6b99ad54e8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4" name="Google Shape;124;g26b99ad54e8_0_1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
        <p:cNvGrpSpPr/>
        <p:nvPr/>
      </p:nvGrpSpPr>
      <p:grpSpPr>
        <a:xfrm>
          <a:off x="0" y="0"/>
          <a:ext cx="0" cy="0"/>
          <a:chOff x="0" y="0"/>
          <a:chExt cx="0" cy="0"/>
        </a:xfrm>
      </p:grpSpPr>
      <p:sp>
        <p:nvSpPr>
          <p:cNvPr id="122" name="Google Shape;122;g26b99ad54e8_0_117:notes"/>
          <p:cNvSpPr>
            <a:spLocks noGrp="1" noRot="1" noChangeAspect="1"/>
          </p:cNvSpPr>
          <p:nvPr>
            <p:ph type="sldImg" idx="2"/>
          </p:nvPr>
        </p:nvSpPr>
        <p:spPr>
          <a:xfrm>
            <a:off x="1323975" y="1143000"/>
            <a:ext cx="421005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6b99ad54e8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4" name="Google Shape;124;g26b99ad54e8_0_1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Slide">
    <p:spTree>
      <p:nvGrpSpPr>
        <p:cNvPr id="1" name="Shape 19"/>
        <p:cNvGrpSpPr/>
        <p:nvPr/>
      </p:nvGrpSpPr>
      <p:grpSpPr>
        <a:xfrm>
          <a:off x="0" y="0"/>
          <a:ext cx="0" cy="0"/>
          <a:chOff x="0" y="0"/>
          <a:chExt cx="0" cy="0"/>
        </a:xfrm>
      </p:grpSpPr>
      <p:sp>
        <p:nvSpPr>
          <p:cNvPr id="20" name="Google Shape;20;p2"/>
          <p:cNvSpPr txBox="1">
            <a:spLocks noGrp="1"/>
          </p:cNvSpPr>
          <p:nvPr>
            <p:ph type="ctrTitle"/>
          </p:nvPr>
        </p:nvSpPr>
        <p:spPr>
          <a:xfrm>
            <a:off x="701993" y="1122363"/>
            <a:ext cx="7955915"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lang="en-US"/>
          </a:p>
        </p:txBody>
      </p:sp>
      <p:sp>
        <p:nvSpPr>
          <p:cNvPr id="21" name="Google Shape;21;p2"/>
          <p:cNvSpPr txBox="1">
            <a:spLocks noGrp="1"/>
          </p:cNvSpPr>
          <p:nvPr>
            <p:ph type="subTitle" idx="1"/>
          </p:nvPr>
        </p:nvSpPr>
        <p:spPr>
          <a:xfrm>
            <a:off x="1169988" y="3602038"/>
            <a:ext cx="7019925"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a:t>Click to edit Master subtitle style</a:t>
            </a:r>
            <a:endParaRPr lang="en-US"/>
          </a:p>
        </p:txBody>
      </p:sp>
      <p:sp>
        <p:nvSpPr>
          <p:cNvPr id="22" name="Google Shape;22;p2"/>
          <p:cNvSpPr txBox="1">
            <a:spLocks noGrp="1"/>
          </p:cNvSpPr>
          <p:nvPr>
            <p:ph type="dt" idx="10"/>
          </p:nvPr>
        </p:nvSpPr>
        <p:spPr>
          <a:xfrm>
            <a:off x="132674" y="6563655"/>
            <a:ext cx="2105978" cy="23195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IN"/>
          </a:p>
        </p:txBody>
      </p:sp>
      <p:sp>
        <p:nvSpPr>
          <p:cNvPr id="23" name="Google Shape;23;p2"/>
          <p:cNvSpPr txBox="1">
            <a:spLocks noGrp="1"/>
          </p:cNvSpPr>
          <p:nvPr>
            <p:ph type="ftr" idx="11"/>
          </p:nvPr>
        </p:nvSpPr>
        <p:spPr>
          <a:xfrm>
            <a:off x="3063133" y="6096000"/>
            <a:ext cx="3158966" cy="231957"/>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IN"/>
          </a:p>
        </p:txBody>
      </p:sp>
      <p:sp>
        <p:nvSpPr>
          <p:cNvPr id="24" name="Google Shape;24;p2"/>
          <p:cNvSpPr txBox="1">
            <a:spLocks noGrp="1"/>
          </p:cNvSpPr>
          <p:nvPr>
            <p:ph type="sldNum" idx="12"/>
          </p:nvPr>
        </p:nvSpPr>
        <p:spPr>
          <a:xfrm>
            <a:off x="7117242" y="6563238"/>
            <a:ext cx="2105978" cy="18718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a:solidFill>
                  <a:schemeClr val="lt1"/>
                </a:solidFill>
                <a:latin typeface="Calibri" panose="020F0502020204030204"/>
                <a:ea typeface="Calibri" panose="020F0502020204030204"/>
                <a:cs typeface="Calibri" panose="020F0502020204030204"/>
                <a:sym typeface="Calibri" panose="020F0502020204030204"/>
              </a:defRPr>
            </a:lvl1pPr>
            <a:lvl2pPr marL="0" lvl="1" indent="0" algn="r">
              <a:spcBef>
                <a:spcPts val="0"/>
              </a:spcBef>
              <a:buNone/>
              <a:defRPr sz="1200" b="1">
                <a:solidFill>
                  <a:schemeClr val="lt1"/>
                </a:solidFill>
                <a:latin typeface="Calibri" panose="020F0502020204030204"/>
                <a:ea typeface="Calibri" panose="020F0502020204030204"/>
                <a:cs typeface="Calibri" panose="020F0502020204030204"/>
                <a:sym typeface="Calibri" panose="020F0502020204030204"/>
              </a:defRPr>
            </a:lvl2pPr>
            <a:lvl3pPr marL="0" lvl="2" indent="0" algn="r">
              <a:spcBef>
                <a:spcPts val="0"/>
              </a:spcBef>
              <a:buNone/>
              <a:defRPr sz="1200" b="1">
                <a:solidFill>
                  <a:schemeClr val="lt1"/>
                </a:solidFill>
                <a:latin typeface="Calibri" panose="020F0502020204030204"/>
                <a:ea typeface="Calibri" panose="020F0502020204030204"/>
                <a:cs typeface="Calibri" panose="020F0502020204030204"/>
                <a:sym typeface="Calibri" panose="020F0502020204030204"/>
              </a:defRPr>
            </a:lvl3pPr>
            <a:lvl4pPr marL="0" lvl="3" indent="0" algn="r">
              <a:spcBef>
                <a:spcPts val="0"/>
              </a:spcBef>
              <a:buNone/>
              <a:defRPr sz="1200" b="1">
                <a:solidFill>
                  <a:schemeClr val="lt1"/>
                </a:solidFill>
                <a:latin typeface="Calibri" panose="020F0502020204030204"/>
                <a:ea typeface="Calibri" panose="020F0502020204030204"/>
                <a:cs typeface="Calibri" panose="020F0502020204030204"/>
                <a:sym typeface="Calibri" panose="020F0502020204030204"/>
              </a:defRPr>
            </a:lvl4pPr>
            <a:lvl5pPr marL="0" lvl="4" indent="0" algn="r">
              <a:spcBef>
                <a:spcPts val="0"/>
              </a:spcBef>
              <a:buNone/>
              <a:defRPr sz="1200" b="1">
                <a:solidFill>
                  <a:schemeClr val="lt1"/>
                </a:solidFill>
                <a:latin typeface="Calibri" panose="020F0502020204030204"/>
                <a:ea typeface="Calibri" panose="020F0502020204030204"/>
                <a:cs typeface="Calibri" panose="020F0502020204030204"/>
                <a:sym typeface="Calibri" panose="020F0502020204030204"/>
              </a:defRPr>
            </a:lvl5pPr>
            <a:lvl6pPr marL="0" lvl="5" indent="0" algn="r">
              <a:spcBef>
                <a:spcPts val="0"/>
              </a:spcBef>
              <a:buNone/>
              <a:defRPr sz="1200" b="1">
                <a:solidFill>
                  <a:schemeClr val="lt1"/>
                </a:solidFill>
                <a:latin typeface="Calibri" panose="020F0502020204030204"/>
                <a:ea typeface="Calibri" panose="020F0502020204030204"/>
                <a:cs typeface="Calibri" panose="020F0502020204030204"/>
                <a:sym typeface="Calibri" panose="020F0502020204030204"/>
              </a:defRPr>
            </a:lvl6pPr>
            <a:lvl7pPr marL="0" lvl="6" indent="0" algn="r">
              <a:spcBef>
                <a:spcPts val="0"/>
              </a:spcBef>
              <a:buNone/>
              <a:defRPr sz="1200" b="1">
                <a:solidFill>
                  <a:schemeClr val="lt1"/>
                </a:solidFill>
                <a:latin typeface="Calibri" panose="020F0502020204030204"/>
                <a:ea typeface="Calibri" panose="020F0502020204030204"/>
                <a:cs typeface="Calibri" panose="020F0502020204030204"/>
                <a:sym typeface="Calibri" panose="020F0502020204030204"/>
              </a:defRPr>
            </a:lvl7pPr>
            <a:lvl8pPr marL="0" lvl="7" indent="0" algn="r">
              <a:spcBef>
                <a:spcPts val="0"/>
              </a:spcBef>
              <a:buNone/>
              <a:defRPr sz="1200" b="1">
                <a:solidFill>
                  <a:schemeClr val="lt1"/>
                </a:solidFill>
                <a:latin typeface="Calibri" panose="020F0502020204030204"/>
                <a:ea typeface="Calibri" panose="020F0502020204030204"/>
                <a:cs typeface="Calibri" panose="020F0502020204030204"/>
                <a:sym typeface="Calibri" panose="020F0502020204030204"/>
              </a:defRPr>
            </a:lvl8pPr>
            <a:lvl9pPr marL="0" lvl="8" indent="0" algn="r">
              <a:spcBef>
                <a:spcPts val="0"/>
              </a:spcBef>
              <a:buNone/>
              <a:defRPr sz="1200" b="1">
                <a:solidFill>
                  <a:schemeClr val="lt1"/>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Title and Content">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767524" y="363535"/>
            <a:ext cx="8072914"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lang="en-US"/>
          </a:p>
        </p:txBody>
      </p:sp>
      <p:sp>
        <p:nvSpPr>
          <p:cNvPr id="27" name="Google Shape;27;p3"/>
          <p:cNvSpPr txBox="1">
            <a:spLocks noGrp="1"/>
          </p:cNvSpPr>
          <p:nvPr>
            <p:ph type="body" idx="1"/>
          </p:nvPr>
        </p:nvSpPr>
        <p:spPr>
          <a:xfrm>
            <a:off x="643493" y="1825625"/>
            <a:ext cx="8072914" cy="197052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lvl="0"/>
            <a:r>
              <a:rPr lang="en-US"/>
              <a:t>Click to edit Master text styles</a:t>
            </a:r>
            <a:endParaRPr lang="en-US"/>
          </a:p>
        </p:txBody>
      </p:sp>
      <p:sp>
        <p:nvSpPr>
          <p:cNvPr id="28" name="Google Shape;28;p3"/>
          <p:cNvSpPr txBox="1">
            <a:spLocks noGrp="1"/>
          </p:cNvSpPr>
          <p:nvPr>
            <p:ph type="dt" idx="10"/>
          </p:nvPr>
        </p:nvSpPr>
        <p:spPr>
          <a:xfrm>
            <a:off x="132674" y="6563655"/>
            <a:ext cx="2105978" cy="23195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IN"/>
          </a:p>
        </p:txBody>
      </p:sp>
      <p:sp>
        <p:nvSpPr>
          <p:cNvPr id="29" name="Google Shape;29;p3"/>
          <p:cNvSpPr txBox="1">
            <a:spLocks noGrp="1"/>
          </p:cNvSpPr>
          <p:nvPr>
            <p:ph type="ftr" idx="11"/>
          </p:nvPr>
        </p:nvSpPr>
        <p:spPr>
          <a:xfrm>
            <a:off x="3063133" y="6096000"/>
            <a:ext cx="3158966" cy="231957"/>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IN"/>
          </a:p>
        </p:txBody>
      </p:sp>
      <p:sp>
        <p:nvSpPr>
          <p:cNvPr id="30" name="Google Shape;30;p3"/>
          <p:cNvSpPr txBox="1">
            <a:spLocks noGrp="1"/>
          </p:cNvSpPr>
          <p:nvPr>
            <p:ph type="sldNum" idx="12"/>
          </p:nvPr>
        </p:nvSpPr>
        <p:spPr>
          <a:xfrm>
            <a:off x="7117242" y="6563238"/>
            <a:ext cx="2105978" cy="18718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r="-5000"/>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132674" y="6563655"/>
            <a:ext cx="2105978" cy="23195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IN"/>
          </a:p>
        </p:txBody>
      </p:sp>
      <p:sp>
        <p:nvSpPr>
          <p:cNvPr id="11" name="Google Shape;11;p1"/>
          <p:cNvSpPr txBox="1">
            <a:spLocks noGrp="1"/>
          </p:cNvSpPr>
          <p:nvPr>
            <p:ph type="sldNum" idx="12"/>
          </p:nvPr>
        </p:nvSpPr>
        <p:spPr>
          <a:xfrm>
            <a:off x="7117242" y="6563238"/>
            <a:ext cx="2105978" cy="18718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smtClean="0"/>
            </a:fld>
            <a:endParaRPr lang="en-US"/>
          </a:p>
        </p:txBody>
      </p:sp>
      <p:sp>
        <p:nvSpPr>
          <p:cNvPr id="12" name="Google Shape;12;p1"/>
          <p:cNvSpPr/>
          <p:nvPr/>
        </p:nvSpPr>
        <p:spPr>
          <a:xfrm rot="5400000">
            <a:off x="4532675" y="2030777"/>
            <a:ext cx="294765" cy="9359687"/>
          </a:xfrm>
          <a:prstGeom prst="rect">
            <a:avLst/>
          </a:prstGeom>
          <a:solidFill>
            <a:srgbClr val="0033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5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 name="Google Shape;13;p1"/>
          <p:cNvSpPr/>
          <p:nvPr/>
        </p:nvSpPr>
        <p:spPr>
          <a:xfrm>
            <a:off x="0" y="4615"/>
            <a:ext cx="9359900" cy="55931"/>
          </a:xfrm>
          <a:prstGeom prst="rect">
            <a:avLst/>
          </a:prstGeom>
          <a:solidFill>
            <a:srgbClr val="D5DE2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5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p:cNvPicPr preferRelativeResize="0"/>
          <p:nvPr/>
        </p:nvPicPr>
        <p:blipFill rotWithShape="1">
          <a:blip r:embed="rId4"/>
          <a:srcRect/>
          <a:stretch>
            <a:fillRect/>
          </a:stretch>
        </p:blipFill>
        <p:spPr>
          <a:xfrm>
            <a:off x="3377130" y="1277070"/>
            <a:ext cx="2401806" cy="971128"/>
          </a:xfrm>
          <a:prstGeom prst="rect">
            <a:avLst/>
          </a:prstGeom>
          <a:noFill/>
          <a:ln>
            <a:noFill/>
          </a:ln>
        </p:spPr>
      </p:pic>
      <p:pic>
        <p:nvPicPr>
          <p:cNvPr id="15" name="Google Shape;15;p1"/>
          <p:cNvPicPr preferRelativeResize="0"/>
          <p:nvPr/>
        </p:nvPicPr>
        <p:blipFill rotWithShape="1">
          <a:blip r:embed="rId5"/>
          <a:srcRect/>
          <a:stretch>
            <a:fillRect/>
          </a:stretch>
        </p:blipFill>
        <p:spPr>
          <a:xfrm>
            <a:off x="8197635" y="223911"/>
            <a:ext cx="1037543" cy="847665"/>
          </a:xfrm>
          <a:prstGeom prst="rect">
            <a:avLst/>
          </a:prstGeom>
          <a:noFill/>
          <a:ln>
            <a:noFill/>
          </a:ln>
        </p:spPr>
      </p:pic>
      <p:pic>
        <p:nvPicPr>
          <p:cNvPr id="16" name="Google Shape;16;p1" descr="Letter_fotter"/>
          <p:cNvPicPr preferRelativeResize="0"/>
          <p:nvPr/>
        </p:nvPicPr>
        <p:blipFill rotWithShape="1">
          <a:blip r:embed="rId6"/>
          <a:srcRect b="55931"/>
          <a:stretch>
            <a:fillRect/>
          </a:stretch>
        </p:blipFill>
        <p:spPr>
          <a:xfrm>
            <a:off x="-4932" y="6162060"/>
            <a:ext cx="9359899" cy="302786"/>
          </a:xfrm>
          <a:prstGeom prst="rect">
            <a:avLst/>
          </a:prstGeom>
          <a:noFill/>
          <a:ln>
            <a:noFill/>
          </a:ln>
        </p:spPr>
      </p:pic>
      <p:sp>
        <p:nvSpPr>
          <p:cNvPr id="17" name="Google Shape;17;p1"/>
          <p:cNvSpPr txBox="1"/>
          <p:nvPr/>
        </p:nvSpPr>
        <p:spPr>
          <a:xfrm>
            <a:off x="3617636" y="6529118"/>
            <a:ext cx="243840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i="1" u="none" strike="noStrike" cap="none">
                <a:solidFill>
                  <a:schemeClr val="lt1"/>
                </a:solidFill>
                <a:latin typeface="Calibri" panose="020F0502020204030204"/>
                <a:ea typeface="Calibri" panose="020F0502020204030204"/>
                <a:cs typeface="Calibri" panose="020F0502020204030204"/>
                <a:sym typeface="Calibri" panose="020F0502020204030204"/>
              </a:rPr>
              <a:t>dituniversity.edu.in</a:t>
            </a:r>
            <a:endParaRPr sz="1800" b="1" i="1">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8" name="Google Shape;18;p1"/>
          <p:cNvPicPr preferRelativeResize="0"/>
          <p:nvPr/>
        </p:nvPicPr>
        <p:blipFill rotWithShape="1">
          <a:blip r:embed="rId7"/>
          <a:srcRect/>
          <a:stretch>
            <a:fillRect/>
          </a:stretch>
        </p:blipFill>
        <p:spPr>
          <a:xfrm>
            <a:off x="16049" y="70999"/>
            <a:ext cx="1445196" cy="133512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kaggle.com/datasets/andrewmvd/lung-and-colon-cancer-histopathological-image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p4"/>
          <p:cNvSpPr txBox="1">
            <a:spLocks noGrp="1"/>
          </p:cNvSpPr>
          <p:nvPr>
            <p:ph type="ctrTitle"/>
          </p:nvPr>
        </p:nvSpPr>
        <p:spPr>
          <a:xfrm>
            <a:off x="1101090" y="473075"/>
            <a:ext cx="7491095" cy="4147185"/>
          </a:xfrm>
          <a:prstGeom prst="rect">
            <a:avLst/>
          </a:prstGeom>
          <a:noFill/>
          <a:ln>
            <a:noFill/>
          </a:ln>
        </p:spPr>
        <p:txBody>
          <a:bodyPr spcFirstLastPara="1" wrap="square" lIns="91425" tIns="45700" rIns="91425" bIns="45700" anchor="b" anchorCtr="0">
            <a:noAutofit/>
          </a:bodyPr>
          <a:lstStyle/>
          <a:p>
            <a:pPr lvl="0">
              <a:lnSpc>
                <a:spcPct val="115000"/>
              </a:lnSpc>
              <a:buSzPts val="2400"/>
            </a:pPr>
            <a:br>
              <a:rPr lang="en-US" sz="2400" b="1" dirty="0">
                <a:latin typeface="Algerian" panose="04020705040A02060702" charset="0"/>
                <a:cs typeface="Algerian" panose="04020705040A02060702" charset="0"/>
              </a:rPr>
            </a:br>
            <a:r>
              <a:rPr lang="en-US" sz="2800" b="1" dirty="0">
                <a:latin typeface="Algerian" panose="04020705040A02060702" charset="0"/>
                <a:cs typeface="Algerian" panose="04020705040A02060702" charset="0"/>
                <a:sym typeface="+mn-ea"/>
              </a:rPr>
              <a:t>UCF439</a:t>
            </a:r>
            <a:br>
              <a:rPr lang="en-US" sz="2800" b="1" dirty="0">
                <a:latin typeface="Algerian" panose="04020705040A02060702" charset="0"/>
                <a:cs typeface="Algerian" panose="04020705040A02060702" charset="0"/>
                <a:sym typeface="+mn-ea"/>
              </a:rPr>
            </a:br>
            <a:r>
              <a:rPr lang="en-US" sz="2800" b="1" dirty="0">
                <a:latin typeface="Algerian" panose="04020705040A02060702" charset="0"/>
                <a:cs typeface="Algerian" panose="04020705040A02060702" charset="0"/>
                <a:sym typeface="+mn-ea"/>
              </a:rPr>
              <a:t> Capstone Project</a:t>
            </a:r>
            <a:br>
              <a:rPr lang="en-US" sz="2800" b="1" dirty="0">
                <a:latin typeface="Algerian" panose="04020705040A02060702" charset="0"/>
                <a:cs typeface="Algerian" panose="04020705040A02060702" charset="0"/>
                <a:sym typeface="+mn-ea"/>
              </a:rPr>
            </a:br>
            <a:r>
              <a:rPr lang="en-US" sz="2800" b="1" dirty="0">
                <a:latin typeface="Algerian" panose="04020705040A02060702" charset="0"/>
                <a:cs typeface="Algerian" panose="04020705040A02060702" charset="0"/>
                <a:sym typeface="+mn-ea"/>
              </a:rPr>
              <a:t>Classification</a:t>
            </a:r>
            <a:r>
              <a:rPr lang="en-IN" sz="2800" b="1" dirty="0">
                <a:latin typeface="Algerian" panose="04020705040A02060702" charset="0"/>
                <a:cs typeface="Algerian" panose="04020705040A02060702" charset="0"/>
                <a:sym typeface="+mn-ea"/>
              </a:rPr>
              <a:t> Of Lungs Cancer Using </a:t>
            </a:r>
            <a:r>
              <a:rPr lang="en-US" sz="2800" b="1" dirty="0">
                <a:latin typeface="Algerian" panose="04020705040A02060702" charset="0"/>
                <a:cs typeface="Algerian" panose="04020705040A02060702" charset="0"/>
                <a:sym typeface="+mn-ea"/>
              </a:rPr>
              <a:t>Pathological</a:t>
            </a:r>
            <a:r>
              <a:rPr lang="en-IN" sz="2800" b="1" dirty="0">
                <a:latin typeface="Algerian" panose="04020705040A02060702" charset="0"/>
                <a:cs typeface="Algerian" panose="04020705040A02060702" charset="0"/>
                <a:sym typeface="+mn-ea"/>
              </a:rPr>
              <a:t> </a:t>
            </a:r>
            <a:r>
              <a:rPr lang="en-US" sz="2800" b="1" dirty="0">
                <a:latin typeface="Algerian" panose="04020705040A02060702" charset="0"/>
                <a:cs typeface="Algerian" panose="04020705040A02060702" charset="0"/>
                <a:sym typeface="+mn-ea"/>
              </a:rPr>
              <a:t>Images </a:t>
            </a:r>
            <a:br>
              <a:rPr lang="en-US" sz="2800" b="1" dirty="0">
                <a:latin typeface="Algerian" panose="04020705040A02060702" charset="0"/>
                <a:cs typeface="Algerian" panose="04020705040A02060702" charset="0"/>
                <a:sym typeface="+mn-ea"/>
              </a:rPr>
            </a:br>
            <a:br>
              <a:rPr lang="en-US" sz="2800" b="1" dirty="0">
                <a:latin typeface="Algerian" panose="04020705040A02060702" charset="0"/>
                <a:cs typeface="Algerian" panose="04020705040A02060702" charset="0"/>
                <a:sym typeface="+mn-ea"/>
              </a:rPr>
            </a:br>
            <a:r>
              <a:rPr lang="en-US" sz="2800" b="1" dirty="0">
                <a:latin typeface="Algerian" panose="04020705040A02060702" charset="0"/>
                <a:cs typeface="Algerian" panose="04020705040A02060702" charset="0"/>
                <a:sym typeface="+mn-ea"/>
              </a:rPr>
              <a:t>Group No-86</a:t>
            </a:r>
            <a:br>
              <a:rPr lang="en-US" sz="2400" b="1" dirty="0">
                <a:latin typeface="Algerian" panose="04020705040A02060702" charset="0"/>
                <a:cs typeface="Algerian" panose="04020705040A02060702" charset="0"/>
              </a:rPr>
            </a:br>
            <a:r>
              <a:rPr lang="en-US" sz="2400" b="1" dirty="0">
                <a:latin typeface="Algerian" panose="04020705040A02060702" charset="0"/>
                <a:cs typeface="Algerian" panose="04020705040A02060702" charset="0"/>
              </a:rPr>
              <a:t> </a:t>
            </a:r>
            <a:br>
              <a:rPr lang="en-US" sz="2400" b="1" dirty="0">
                <a:latin typeface="Algerian" panose="04020705040A02060702" charset="0"/>
                <a:cs typeface="Algerian" panose="04020705040A02060702" charset="0"/>
              </a:rPr>
            </a:br>
            <a:endParaRPr sz="2400" b="1" dirty="0">
              <a:latin typeface="Algerian" panose="04020705040A02060702" charset="0"/>
              <a:cs typeface="Algerian" panose="04020705040A02060702" charset="0"/>
            </a:endParaRPr>
          </a:p>
        </p:txBody>
      </p:sp>
      <p:sp>
        <p:nvSpPr>
          <p:cNvPr id="36" name="Google Shape;36;p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888888"/>
                </a:solidFill>
                <a:latin typeface="Calibri" panose="020F0502020204030204"/>
                <a:ea typeface="Calibri" panose="020F0502020204030204"/>
                <a:cs typeface="Calibri" panose="020F0502020204030204"/>
                <a:sym typeface="Calibri" panose="020F0502020204030204"/>
              </a:rPr>
            </a:fld>
            <a:endParaRPr>
              <a:solidFill>
                <a:srgbClr val="888888"/>
              </a:solidFill>
              <a:latin typeface="Calibri" panose="020F0502020204030204"/>
              <a:ea typeface="Calibri" panose="020F0502020204030204"/>
              <a:cs typeface="Calibri" panose="020F0502020204030204"/>
              <a:sym typeface="Calibri" panose="020F0502020204030204"/>
            </a:endParaRPr>
          </a:p>
        </p:txBody>
      </p:sp>
      <p:sp>
        <p:nvSpPr>
          <p:cNvPr id="38" name="Google Shape;38;p4"/>
          <p:cNvSpPr txBox="1"/>
          <p:nvPr/>
        </p:nvSpPr>
        <p:spPr>
          <a:xfrm>
            <a:off x="4904105" y="4707890"/>
            <a:ext cx="4233545" cy="11684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US" sz="2200" b="1" dirty="0">
                <a:latin typeface="Algerian" panose="04020705040A02060702" charset="0"/>
                <a:ea typeface="Calibri" panose="020F0502020204030204"/>
                <a:cs typeface="Algerian" panose="04020705040A02060702" charset="0"/>
                <a:sym typeface="Calibri" panose="020F0502020204030204"/>
              </a:rPr>
              <a:t>Under the guidance of:</a:t>
            </a:r>
            <a:endParaRPr lang="en-US" sz="2200" b="1" dirty="0">
              <a:latin typeface="Algerian" panose="04020705040A02060702" charset="0"/>
              <a:ea typeface="Calibri" panose="020F0502020204030204"/>
              <a:cs typeface="Algerian" panose="04020705040A02060702" charset="0"/>
              <a:sym typeface="Calibri" panose="020F0502020204030204"/>
            </a:endParaRPr>
          </a:p>
          <a:p>
            <a:pPr marL="0" marR="0" lvl="0" indent="0" algn="l" rtl="0">
              <a:lnSpc>
                <a:spcPct val="115000"/>
              </a:lnSpc>
              <a:spcBef>
                <a:spcPts val="0"/>
              </a:spcBef>
              <a:spcAft>
                <a:spcPts val="0"/>
              </a:spcAft>
              <a:buNone/>
            </a:pPr>
            <a:r>
              <a:rPr lang="en-IN" sz="1800" b="1" dirty="0">
                <a:effectLst/>
                <a:latin typeface="Algerian" panose="04020705040A02060702" charset="0"/>
                <a:ea typeface="Calibri" panose="020F0502020204030204" pitchFamily="34" charset="0"/>
                <a:cs typeface="Algerian" panose="04020705040A02060702" charset="0"/>
              </a:rPr>
              <a:t>Mr. Diwaker </a:t>
            </a:r>
            <a:endParaRPr lang="en-US" sz="1800" b="1" dirty="0">
              <a:effectLst/>
              <a:latin typeface="Algerian" panose="04020705040A02060702" charset="0"/>
              <a:ea typeface="Calibri" panose="020F0502020204030204"/>
              <a:cs typeface="Algerian" panose="04020705040A02060702" charset="0"/>
              <a:sym typeface="Calibri" panose="020F0502020204030204"/>
            </a:endParaRPr>
          </a:p>
          <a:p>
            <a:pPr marL="0" marR="0" lvl="0" indent="0" algn="l" rtl="0">
              <a:lnSpc>
                <a:spcPct val="100000"/>
              </a:lnSpc>
              <a:spcBef>
                <a:spcPts val="0"/>
              </a:spcBef>
              <a:spcAft>
                <a:spcPts val="0"/>
              </a:spcAft>
              <a:buNone/>
            </a:pPr>
            <a:r>
              <a:rPr lang="en-IN" sz="1800" dirty="0">
                <a:effectLst/>
                <a:latin typeface="Algerian" panose="04020705040A02060702" charset="0"/>
                <a:ea typeface="Calibri" panose="020F0502020204030204" pitchFamily="34" charset="0"/>
                <a:cs typeface="Algerian" panose="04020705040A02060702" charset="0"/>
              </a:rPr>
              <a:t>diwaker@dituniversity.edu.in</a:t>
            </a:r>
            <a:endParaRPr lang="en-US" sz="1800" dirty="0">
              <a:latin typeface="Algerian" panose="04020705040A02060702" charset="0"/>
              <a:ea typeface="Calibri" panose="020F0502020204030204"/>
              <a:cs typeface="Algerian" panose="04020705040A02060702" charset="0"/>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12"/>
          <p:cNvSpPr txBox="1">
            <a:spLocks noGrp="1"/>
          </p:cNvSpPr>
          <p:nvPr>
            <p:ph type="title"/>
          </p:nvPr>
        </p:nvSpPr>
        <p:spPr>
          <a:xfrm>
            <a:off x="1541416" y="404275"/>
            <a:ext cx="6466115" cy="779834"/>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panose="020B0604020202020204"/>
              <a:buNone/>
            </a:pPr>
            <a:r>
              <a:rPr lang="en-US" sz="2400" b="1" dirty="0">
                <a:latin typeface="Algerian" panose="04020705040A02060702" charset="0"/>
                <a:ea typeface="Times New Roman" panose="02020603050405020304"/>
                <a:cs typeface="Algerian" panose="04020705040A02060702" charset="0"/>
                <a:sym typeface="Times New Roman" panose="02020603050405020304"/>
              </a:rPr>
              <a:t>Project Description</a:t>
            </a:r>
            <a:br>
              <a:rPr lang="en-US" sz="2400" b="1" dirty="0">
                <a:latin typeface="Algerian" panose="04020705040A02060702" charset="0"/>
                <a:ea typeface="Times New Roman" panose="02020603050405020304"/>
                <a:cs typeface="Algerian" panose="04020705040A02060702" charset="0"/>
                <a:sym typeface="Times New Roman" panose="02020603050405020304"/>
              </a:rPr>
            </a:br>
            <a:r>
              <a:rPr lang="en-US" altLang="en-US" sz="2400" b="1" dirty="0">
                <a:latin typeface="Algerian" panose="04020705040A02060702" charset="0"/>
                <a:ea typeface="Times New Roman" panose="02020603050405020304"/>
                <a:cs typeface="Algerian" panose="04020705040A02060702" charset="0"/>
                <a:sym typeface="Times New Roman" panose="02020603050405020304"/>
              </a:rPr>
              <a:t>Patient Details Data set with 14 attributes Sample Table</a:t>
            </a:r>
            <a:endParaRPr lang="en-US" altLang="en-US" sz="2400" b="1" dirty="0">
              <a:latin typeface="Algerian" panose="04020705040A02060702" charset="0"/>
              <a:ea typeface="Times New Roman" panose="02020603050405020304"/>
              <a:cs typeface="Algerian" panose="04020705040A02060702" charset="0"/>
              <a:sym typeface="Times New Roman" panose="02020603050405020304"/>
            </a:endParaRPr>
          </a:p>
          <a:p>
            <a:pPr marL="0" lvl="0" indent="0" algn="ctr" rtl="0">
              <a:lnSpc>
                <a:spcPct val="90000"/>
              </a:lnSpc>
              <a:spcBef>
                <a:spcPts val="0"/>
              </a:spcBef>
              <a:spcAft>
                <a:spcPts val="0"/>
              </a:spcAft>
              <a:buClr>
                <a:schemeClr val="dk1"/>
              </a:buClr>
              <a:buSzPts val="4400"/>
              <a:buFont typeface="Times New Roman" panose="02020603050405020304"/>
              <a:buNone/>
            </a:pPr>
            <a:endParaRPr sz="2400" b="1" dirty="0">
              <a:latin typeface="Algerian" panose="04020705040A02060702" charset="0"/>
              <a:ea typeface="Times New Roman" panose="02020603050405020304"/>
              <a:cs typeface="Algerian" panose="04020705040A02060702" charset="0"/>
              <a:sym typeface="Times New Roman" panose="02020603050405020304"/>
            </a:endParaRPr>
          </a:p>
        </p:txBody>
      </p:sp>
      <p:sp>
        <p:nvSpPr>
          <p:cNvPr id="126" name="Google Shape;126;p12"/>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3" name="Picture 2"/>
          <p:cNvPicPr>
            <a:picLocks noChangeAspect="1"/>
          </p:cNvPicPr>
          <p:nvPr/>
        </p:nvPicPr>
        <p:blipFill>
          <a:blip r:embed="rId1"/>
          <a:stretch>
            <a:fillRect/>
          </a:stretch>
        </p:blipFill>
        <p:spPr>
          <a:xfrm>
            <a:off x="1221740" y="1396365"/>
            <a:ext cx="7827645" cy="47834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12"/>
          <p:cNvSpPr txBox="1">
            <a:spLocks noGrp="1"/>
          </p:cNvSpPr>
          <p:nvPr>
            <p:ph type="title"/>
          </p:nvPr>
        </p:nvSpPr>
        <p:spPr>
          <a:xfrm>
            <a:off x="1541416" y="404274"/>
            <a:ext cx="6466115" cy="1084891"/>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panose="020B0604020202020204"/>
              <a:buNone/>
            </a:pPr>
            <a:r>
              <a:rPr lang="en-US" sz="4400" b="1" dirty="0">
                <a:latin typeface="Algerian" panose="04020705040A02060702" charset="0"/>
                <a:ea typeface="Times New Roman" panose="02020603050405020304"/>
                <a:cs typeface="Algerian" panose="04020705040A02060702" charset="0"/>
                <a:sym typeface="Times New Roman" panose="02020603050405020304"/>
              </a:rPr>
              <a:t>Project Description</a:t>
            </a:r>
            <a:endParaRPr b="1" dirty="0">
              <a:latin typeface="Algerian" panose="04020705040A02060702" charset="0"/>
              <a:ea typeface="Times New Roman" panose="02020603050405020304"/>
              <a:cs typeface="Algerian" panose="04020705040A02060702" charset="0"/>
              <a:sym typeface="Times New Roman" panose="02020603050405020304"/>
            </a:endParaRPr>
          </a:p>
          <a:p>
            <a:pPr marL="0" lvl="0" indent="0" algn="ctr" rtl="0">
              <a:lnSpc>
                <a:spcPct val="90000"/>
              </a:lnSpc>
              <a:spcBef>
                <a:spcPts val="0"/>
              </a:spcBef>
              <a:spcAft>
                <a:spcPts val="0"/>
              </a:spcAft>
              <a:buClr>
                <a:schemeClr val="dk1"/>
              </a:buClr>
              <a:buSzPts val="4400"/>
              <a:buFont typeface="Times New Roman" panose="02020603050405020304"/>
              <a:buNone/>
            </a:pPr>
            <a:endParaRPr b="1" dirty="0">
              <a:latin typeface="Algerian" panose="04020705040A02060702" charset="0"/>
              <a:ea typeface="Times New Roman" panose="02020603050405020304"/>
              <a:cs typeface="Algerian" panose="04020705040A02060702" charset="0"/>
              <a:sym typeface="Times New Roman" panose="02020603050405020304"/>
            </a:endParaRPr>
          </a:p>
        </p:txBody>
      </p:sp>
      <p:sp>
        <p:nvSpPr>
          <p:cNvPr id="126" name="Google Shape;126;p12"/>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129" name="Google Shape;129;p12"/>
          <p:cNvSpPr txBox="1"/>
          <p:nvPr/>
        </p:nvSpPr>
        <p:spPr>
          <a:xfrm>
            <a:off x="518542" y="1489165"/>
            <a:ext cx="8510844" cy="4454180"/>
          </a:xfrm>
          <a:prstGeom prst="rect">
            <a:avLst/>
          </a:prstGeom>
          <a:noFill/>
          <a:ln>
            <a:noFill/>
          </a:ln>
        </p:spPr>
        <p:txBody>
          <a:bodyPr spcFirstLastPara="1" wrap="square" lIns="91425" tIns="91425" rIns="91425" bIns="91425" anchor="t" anchorCtr="0">
            <a:noAutofit/>
          </a:bodyPr>
          <a:lstStyle/>
          <a:p>
            <a:pPr algn="ctr">
              <a:buNone/>
            </a:pPr>
            <a:r>
              <a:rPr lang="en-US" altLang="en-US" sz="2400" b="1" u="sng"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rPr>
              <a:t>Split data into train, valid, and test</a:t>
            </a:r>
            <a:endParaRPr lang="en-US" altLang="en-US" sz="2400" b="1" u="sng"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2" name="Picture 1"/>
          <p:cNvPicPr>
            <a:picLocks noChangeAspect="1"/>
          </p:cNvPicPr>
          <p:nvPr/>
        </p:nvPicPr>
        <p:blipFill>
          <a:blip r:embed="rId1"/>
          <a:stretch>
            <a:fillRect/>
          </a:stretch>
        </p:blipFill>
        <p:spPr>
          <a:xfrm>
            <a:off x="339725" y="2125980"/>
            <a:ext cx="8883015" cy="1997075"/>
          </a:xfrm>
          <a:prstGeom prst="rect">
            <a:avLst/>
          </a:prstGeom>
        </p:spPr>
      </p:pic>
      <p:pic>
        <p:nvPicPr>
          <p:cNvPr id="3" name="Picture 2"/>
          <p:cNvPicPr>
            <a:picLocks noChangeAspect="1"/>
          </p:cNvPicPr>
          <p:nvPr/>
        </p:nvPicPr>
        <p:blipFill>
          <a:blip r:embed="rId2"/>
          <a:stretch>
            <a:fillRect/>
          </a:stretch>
        </p:blipFill>
        <p:spPr>
          <a:xfrm>
            <a:off x="339090" y="4123055"/>
            <a:ext cx="8883650" cy="19151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12"/>
          <p:cNvSpPr txBox="1">
            <a:spLocks noGrp="1"/>
          </p:cNvSpPr>
          <p:nvPr>
            <p:ph type="title"/>
          </p:nvPr>
        </p:nvSpPr>
        <p:spPr>
          <a:xfrm>
            <a:off x="1815737" y="404275"/>
            <a:ext cx="6139544" cy="11763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panose="020B0604020202020204"/>
              <a:buNone/>
            </a:pPr>
            <a:r>
              <a:rPr lang="en-US" sz="4400" b="1" dirty="0">
                <a:latin typeface="Algerian" panose="04020705040A02060702" charset="0"/>
                <a:ea typeface="Times New Roman" panose="02020603050405020304"/>
                <a:cs typeface="Algerian" panose="04020705040A02060702" charset="0"/>
                <a:sym typeface="Times New Roman" panose="02020603050405020304"/>
              </a:rPr>
              <a:t>Project Description</a:t>
            </a:r>
            <a:endParaRPr b="1" dirty="0">
              <a:latin typeface="Algerian" panose="04020705040A02060702" charset="0"/>
              <a:ea typeface="Times New Roman" panose="02020603050405020304"/>
              <a:cs typeface="Algerian" panose="04020705040A02060702" charset="0"/>
              <a:sym typeface="Times New Roman" panose="02020603050405020304"/>
            </a:endParaRPr>
          </a:p>
          <a:p>
            <a:pPr marL="0" lvl="0" indent="0" algn="ctr" rtl="0">
              <a:lnSpc>
                <a:spcPct val="90000"/>
              </a:lnSpc>
              <a:spcBef>
                <a:spcPts val="0"/>
              </a:spcBef>
              <a:spcAft>
                <a:spcPts val="0"/>
              </a:spcAft>
              <a:buClr>
                <a:schemeClr val="dk1"/>
              </a:buClr>
              <a:buSzPts val="4400"/>
              <a:buFont typeface="Times New Roman" panose="02020603050405020304"/>
              <a:buNone/>
            </a:pPr>
            <a:endParaRPr b="1" dirty="0">
              <a:latin typeface="Algerian" panose="04020705040A02060702" charset="0"/>
              <a:ea typeface="Times New Roman" panose="02020603050405020304"/>
              <a:cs typeface="Algerian" panose="04020705040A02060702" charset="0"/>
              <a:sym typeface="Times New Roman" panose="02020603050405020304"/>
            </a:endParaRPr>
          </a:p>
        </p:txBody>
      </p:sp>
      <p:sp>
        <p:nvSpPr>
          <p:cNvPr id="126" name="Google Shape;126;p12"/>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 name="TextBox 1"/>
          <p:cNvSpPr txBox="1"/>
          <p:nvPr/>
        </p:nvSpPr>
        <p:spPr>
          <a:xfrm>
            <a:off x="2083323" y="1219226"/>
            <a:ext cx="4920797" cy="460375"/>
          </a:xfrm>
          <a:prstGeom prst="rect">
            <a:avLst/>
          </a:prstGeom>
          <a:noFill/>
        </p:spPr>
        <p:txBody>
          <a:bodyPr wrap="square" rtlCol="0">
            <a:spAutoFit/>
          </a:bodyPr>
          <a:lstStyle/>
          <a:p>
            <a:pPr algn="ctr"/>
            <a:r>
              <a:rPr lang="en-US" sz="2400" b="1" u="sng" dirty="0">
                <a:solidFill>
                  <a:schemeClr val="tx1"/>
                </a:solidFill>
                <a:latin typeface="Algerian" panose="04020705040A02060702" charset="0"/>
                <a:cs typeface="Algerian" panose="04020705040A02060702" charset="0"/>
              </a:rPr>
              <a:t>Accuracy achieved </a:t>
            </a:r>
            <a:endParaRPr lang="en-IN" sz="2400" b="1" u="sng" dirty="0">
              <a:solidFill>
                <a:schemeClr val="tx1"/>
              </a:solidFill>
              <a:latin typeface="Algerian" panose="04020705040A02060702" charset="0"/>
              <a:cs typeface="Algerian" panose="04020705040A02060702" charset="0"/>
            </a:endParaRPr>
          </a:p>
        </p:txBody>
      </p:sp>
      <p:pic>
        <p:nvPicPr>
          <p:cNvPr id="3" name="Picture 2"/>
          <p:cNvPicPr>
            <a:picLocks noChangeAspect="1"/>
          </p:cNvPicPr>
          <p:nvPr/>
        </p:nvPicPr>
        <p:blipFill>
          <a:blip r:embed="rId1"/>
          <a:stretch>
            <a:fillRect/>
          </a:stretch>
        </p:blipFill>
        <p:spPr>
          <a:xfrm>
            <a:off x="1270" y="2354580"/>
            <a:ext cx="5699760" cy="1859915"/>
          </a:xfrm>
          <a:prstGeom prst="rect">
            <a:avLst/>
          </a:prstGeom>
        </p:spPr>
      </p:pic>
      <p:pic>
        <p:nvPicPr>
          <p:cNvPr id="4" name="Picture 3"/>
          <p:cNvPicPr>
            <a:picLocks noChangeAspect="1"/>
          </p:cNvPicPr>
          <p:nvPr/>
        </p:nvPicPr>
        <p:blipFill>
          <a:blip r:embed="rId2"/>
          <a:stretch>
            <a:fillRect/>
          </a:stretch>
        </p:blipFill>
        <p:spPr>
          <a:xfrm>
            <a:off x="0" y="4253230"/>
            <a:ext cx="5701030" cy="1872615"/>
          </a:xfrm>
          <a:prstGeom prst="rect">
            <a:avLst/>
          </a:prstGeom>
        </p:spPr>
      </p:pic>
      <p:pic>
        <p:nvPicPr>
          <p:cNvPr id="6" name="Picture 5"/>
          <p:cNvPicPr>
            <a:picLocks noChangeAspect="1"/>
          </p:cNvPicPr>
          <p:nvPr/>
        </p:nvPicPr>
        <p:blipFill>
          <a:blip r:embed="rId3"/>
          <a:stretch>
            <a:fillRect/>
          </a:stretch>
        </p:blipFill>
        <p:spPr>
          <a:xfrm>
            <a:off x="5845810" y="2353945"/>
            <a:ext cx="3517900" cy="37642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12"/>
          <p:cNvSpPr txBox="1">
            <a:spLocks noGrp="1"/>
          </p:cNvSpPr>
          <p:nvPr>
            <p:ph type="title"/>
          </p:nvPr>
        </p:nvSpPr>
        <p:spPr>
          <a:xfrm>
            <a:off x="1541416" y="404275"/>
            <a:ext cx="6466115" cy="779834"/>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panose="020B0604020202020204"/>
              <a:buNone/>
            </a:pPr>
            <a:r>
              <a:rPr lang="en-US" sz="2400" b="1" dirty="0">
                <a:latin typeface="Algerian" panose="04020705040A02060702" charset="0"/>
                <a:ea typeface="Times New Roman" panose="02020603050405020304"/>
                <a:cs typeface="Algerian" panose="04020705040A02060702" charset="0"/>
                <a:sym typeface="Times New Roman" panose="02020603050405020304"/>
              </a:rPr>
              <a:t>Project Description</a:t>
            </a:r>
            <a:br>
              <a:rPr lang="en-US" sz="2400" b="1" dirty="0">
                <a:latin typeface="Algerian" panose="04020705040A02060702" charset="0"/>
                <a:ea typeface="Times New Roman" panose="02020603050405020304"/>
                <a:cs typeface="Algerian" panose="04020705040A02060702" charset="0"/>
                <a:sym typeface="Times New Roman" panose="02020603050405020304"/>
              </a:rPr>
            </a:br>
            <a:r>
              <a:rPr lang="en-US" altLang="en-US" sz="2400" b="1" dirty="0">
                <a:latin typeface="Algerian" panose="04020705040A02060702" charset="0"/>
                <a:cs typeface="Algerian" panose="04020705040A02060702" charset="0"/>
                <a:sym typeface="Calibri" panose="020F0502020204030204"/>
              </a:rPr>
              <a:t>Analysis of Previous Research</a:t>
            </a:r>
            <a:endParaRPr sz="2400" b="1" dirty="0">
              <a:latin typeface="Algerian" panose="04020705040A02060702" charset="0"/>
              <a:ea typeface="Times New Roman" panose="02020603050405020304"/>
              <a:cs typeface="Algerian" panose="04020705040A02060702" charset="0"/>
              <a:sym typeface="Times New Roman" panose="02020603050405020304"/>
            </a:endParaRPr>
          </a:p>
          <a:p>
            <a:pPr marL="0" lvl="0" indent="0" algn="ctr" rtl="0">
              <a:lnSpc>
                <a:spcPct val="90000"/>
              </a:lnSpc>
              <a:spcBef>
                <a:spcPts val="0"/>
              </a:spcBef>
              <a:spcAft>
                <a:spcPts val="0"/>
              </a:spcAft>
              <a:buClr>
                <a:schemeClr val="dk1"/>
              </a:buClr>
              <a:buSzPts val="4400"/>
              <a:buFont typeface="Times New Roman" panose="02020603050405020304"/>
              <a:buNone/>
            </a:pPr>
            <a:endParaRPr sz="2400" b="1" dirty="0">
              <a:latin typeface="Algerian" panose="04020705040A02060702" charset="0"/>
              <a:ea typeface="Times New Roman" panose="02020603050405020304"/>
              <a:cs typeface="Algerian" panose="04020705040A02060702" charset="0"/>
              <a:sym typeface="Times New Roman" panose="02020603050405020304"/>
            </a:endParaRPr>
          </a:p>
        </p:txBody>
      </p:sp>
      <p:sp>
        <p:nvSpPr>
          <p:cNvPr id="126" name="Google Shape;126;p12"/>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129" name="Google Shape;129;p12"/>
          <p:cNvSpPr txBox="1"/>
          <p:nvPr/>
        </p:nvSpPr>
        <p:spPr>
          <a:xfrm>
            <a:off x="139354" y="1049382"/>
            <a:ext cx="8510844" cy="4759236"/>
          </a:xfrm>
          <a:prstGeom prst="rect">
            <a:avLst/>
          </a:prstGeom>
          <a:noFill/>
          <a:ln>
            <a:noFill/>
          </a:ln>
        </p:spPr>
        <p:txBody>
          <a:bodyPr spcFirstLastPara="1" wrap="square" lIns="91425" tIns="91425" rIns="91425" bIns="91425" anchor="t" anchorCtr="0">
            <a:noAutofit/>
          </a:bodyPr>
          <a:lstStyle/>
          <a:p>
            <a:pPr algn="ctr">
              <a:buNone/>
            </a:pPr>
            <a:endParaRPr sz="2400" b="1" u="sng"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2" name="Picture 1"/>
          <p:cNvPicPr>
            <a:picLocks noChangeAspect="1"/>
          </p:cNvPicPr>
          <p:nvPr/>
        </p:nvPicPr>
        <p:blipFill>
          <a:blip r:embed="rId1"/>
          <a:stretch>
            <a:fillRect/>
          </a:stretch>
        </p:blipFill>
        <p:spPr>
          <a:xfrm>
            <a:off x="0" y="1420495"/>
            <a:ext cx="5596255" cy="986155"/>
          </a:xfrm>
          <a:prstGeom prst="rect">
            <a:avLst/>
          </a:prstGeom>
        </p:spPr>
      </p:pic>
      <p:pic>
        <p:nvPicPr>
          <p:cNvPr id="4" name="Picture 3"/>
          <p:cNvPicPr>
            <a:picLocks noChangeAspect="1"/>
          </p:cNvPicPr>
          <p:nvPr/>
        </p:nvPicPr>
        <p:blipFill>
          <a:blip r:embed="rId2"/>
          <a:stretch>
            <a:fillRect/>
          </a:stretch>
        </p:blipFill>
        <p:spPr>
          <a:xfrm>
            <a:off x="0" y="2406650"/>
            <a:ext cx="5528310" cy="3702685"/>
          </a:xfrm>
          <a:prstGeom prst="rect">
            <a:avLst/>
          </a:prstGeom>
        </p:spPr>
      </p:pic>
      <p:pic>
        <p:nvPicPr>
          <p:cNvPr id="5" name="Picture 4"/>
          <p:cNvPicPr>
            <a:picLocks noChangeAspect="1"/>
          </p:cNvPicPr>
          <p:nvPr/>
        </p:nvPicPr>
        <p:blipFill>
          <a:blip r:embed="rId3"/>
          <a:stretch>
            <a:fillRect/>
          </a:stretch>
        </p:blipFill>
        <p:spPr>
          <a:xfrm>
            <a:off x="5595620" y="1419860"/>
            <a:ext cx="3565525" cy="46901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12"/>
          <p:cNvSpPr txBox="1">
            <a:spLocks noGrp="1"/>
          </p:cNvSpPr>
          <p:nvPr>
            <p:ph type="title"/>
          </p:nvPr>
        </p:nvSpPr>
        <p:spPr>
          <a:xfrm>
            <a:off x="1815737" y="404276"/>
            <a:ext cx="6139544" cy="570448"/>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panose="020B0604020202020204"/>
              <a:buNone/>
            </a:pPr>
            <a:r>
              <a:rPr lang="en-US" sz="4400" b="1" dirty="0">
                <a:latin typeface="Algerian" panose="04020705040A02060702" charset="0"/>
                <a:ea typeface="Times New Roman" panose="02020603050405020304"/>
                <a:cs typeface="Algerian" panose="04020705040A02060702" charset="0"/>
                <a:sym typeface="Times New Roman" panose="02020603050405020304"/>
              </a:rPr>
              <a:t>Project Description</a:t>
            </a:r>
            <a:endParaRPr b="1" dirty="0">
              <a:latin typeface="Algerian" panose="04020705040A02060702" charset="0"/>
              <a:ea typeface="Times New Roman" panose="02020603050405020304"/>
              <a:cs typeface="Algerian" panose="04020705040A02060702" charset="0"/>
              <a:sym typeface="Times New Roman" panose="02020603050405020304"/>
            </a:endParaRPr>
          </a:p>
          <a:p>
            <a:pPr marL="0" lvl="0" indent="0" algn="ctr" rtl="0">
              <a:lnSpc>
                <a:spcPct val="90000"/>
              </a:lnSpc>
              <a:spcBef>
                <a:spcPts val="0"/>
              </a:spcBef>
              <a:spcAft>
                <a:spcPts val="0"/>
              </a:spcAft>
              <a:buClr>
                <a:schemeClr val="dk1"/>
              </a:buClr>
              <a:buSzPts val="4400"/>
              <a:buFont typeface="Times New Roman" panose="02020603050405020304"/>
              <a:buNone/>
            </a:pPr>
            <a:endParaRPr b="1" dirty="0">
              <a:latin typeface="Algerian" panose="04020705040A02060702" charset="0"/>
              <a:ea typeface="Times New Roman" panose="02020603050405020304"/>
              <a:cs typeface="Algerian" panose="04020705040A02060702" charset="0"/>
              <a:sym typeface="Times New Roman" panose="02020603050405020304"/>
            </a:endParaRPr>
          </a:p>
        </p:txBody>
      </p:sp>
      <p:sp>
        <p:nvSpPr>
          <p:cNvPr id="126" name="Google Shape;126;p12"/>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129" name="Google Shape;129;p12"/>
          <p:cNvSpPr txBox="1"/>
          <p:nvPr/>
        </p:nvSpPr>
        <p:spPr>
          <a:xfrm>
            <a:off x="128" y="1436225"/>
            <a:ext cx="8519988" cy="4757149"/>
          </a:xfrm>
          <a:prstGeom prst="rect">
            <a:avLst/>
          </a:prstGeom>
          <a:noFill/>
          <a:ln>
            <a:noFill/>
          </a:ln>
        </p:spPr>
        <p:txBody>
          <a:bodyPr spcFirstLastPara="1" wrap="square" lIns="91425" tIns="91425" rIns="91425" bIns="91425" anchor="t" anchorCtr="0">
            <a:noAutofit/>
          </a:bodyPr>
          <a:lstStyle/>
          <a:p>
            <a:pPr marL="228600" lvl="0" indent="0" algn="just" rtl="0">
              <a:lnSpc>
                <a:spcPct val="150000"/>
              </a:lnSpc>
              <a:spcBef>
                <a:spcPts val="1000"/>
              </a:spcBef>
              <a:spcAft>
                <a:spcPts val="0"/>
              </a:spcAft>
              <a:buClr>
                <a:schemeClr val="dk1"/>
              </a:buClr>
              <a:buSzPts val="1100"/>
              <a:buFont typeface="Arial" panose="020B0604020202020204"/>
              <a:buNone/>
            </a:pPr>
            <a:r>
              <a:rPr lang="en-US" altLang="en-US" sz="2000" b="1" dirty="0">
                <a:solidFill>
                  <a:schemeClr val="dk1"/>
                </a:solidFill>
                <a:latin typeface="Calibri" panose="020F0502020204030204"/>
                <a:ea typeface="Calibri" panose="020F0502020204030204"/>
                <a:cs typeface="Calibri" panose="020F0502020204030204"/>
                <a:sym typeface="Calibri" panose="020F0502020204030204"/>
              </a:rPr>
              <a:t>Proposed Research Work</a:t>
            </a:r>
            <a:endParaRPr lang="en-US" altLang="en-US" sz="2000" b="1" dirty="0">
              <a:solidFill>
                <a:schemeClr val="dk1"/>
              </a:solidFill>
              <a:latin typeface="Calibri" panose="020F0502020204030204"/>
              <a:ea typeface="Calibri" panose="020F0502020204030204"/>
              <a:cs typeface="Calibri" panose="020F0502020204030204"/>
              <a:sym typeface="Calibri" panose="020F0502020204030204"/>
            </a:endParaRPr>
          </a:p>
          <a:p>
            <a:pPr marL="228600" lvl="0" indent="0" algn="just" rtl="0">
              <a:lnSpc>
                <a:spcPct val="150000"/>
              </a:lnSpc>
              <a:spcBef>
                <a:spcPts val="1000"/>
              </a:spcBef>
              <a:spcAft>
                <a:spcPts val="0"/>
              </a:spcAft>
              <a:buClr>
                <a:schemeClr val="dk1"/>
              </a:buClr>
              <a:buSzPts val="1100"/>
              <a:buFont typeface="Arial" panose="020B0604020202020204"/>
              <a:buNone/>
            </a:pPr>
            <a:r>
              <a:rPr lang="en-US" altLang="en-US" sz="1600" dirty="0">
                <a:solidFill>
                  <a:schemeClr val="dk1"/>
                </a:solidFill>
                <a:latin typeface="Calibri" panose="020F0502020204030204"/>
                <a:ea typeface="Calibri" panose="020F0502020204030204"/>
                <a:cs typeface="Calibri" panose="020F0502020204030204"/>
                <a:sym typeface="Calibri" panose="020F0502020204030204"/>
              </a:rPr>
              <a:t>To classify the lung cancer images, the dataset is obtained from LC25000 Lung and colon </a:t>
            </a:r>
            <a:endParaRPr lang="en-US" altLang="en-US" sz="1600" dirty="0">
              <a:solidFill>
                <a:schemeClr val="dk1"/>
              </a:solidFill>
              <a:latin typeface="Calibri" panose="020F0502020204030204"/>
              <a:ea typeface="Calibri" panose="020F0502020204030204"/>
              <a:cs typeface="Calibri" panose="020F0502020204030204"/>
              <a:sym typeface="Calibri" panose="020F0502020204030204"/>
            </a:endParaRPr>
          </a:p>
          <a:p>
            <a:pPr marL="228600" lvl="0" indent="0" algn="just" rtl="0">
              <a:lnSpc>
                <a:spcPct val="150000"/>
              </a:lnSpc>
              <a:spcBef>
                <a:spcPts val="1000"/>
              </a:spcBef>
              <a:spcAft>
                <a:spcPts val="0"/>
              </a:spcAft>
              <a:buClr>
                <a:schemeClr val="dk1"/>
              </a:buClr>
              <a:buSzPts val="1100"/>
              <a:buFont typeface="Arial" panose="020B0604020202020204"/>
              <a:buNone/>
            </a:pPr>
            <a:r>
              <a:rPr lang="en-US" altLang="en-US" sz="1600" dirty="0">
                <a:solidFill>
                  <a:schemeClr val="dk1"/>
                </a:solidFill>
                <a:latin typeface="Calibri" panose="020F0502020204030204"/>
                <a:ea typeface="Calibri" panose="020F0502020204030204"/>
                <a:cs typeface="Calibri" panose="020F0502020204030204"/>
                <a:sym typeface="Calibri" panose="020F0502020204030204"/>
              </a:rPr>
              <a:t>histopathological image dataset which is already augmented data having 5000 images in each </a:t>
            </a:r>
            <a:endParaRPr lang="en-US" altLang="en-US" sz="1600" dirty="0">
              <a:solidFill>
                <a:schemeClr val="dk1"/>
              </a:solidFill>
              <a:latin typeface="Calibri" panose="020F0502020204030204"/>
              <a:ea typeface="Calibri" panose="020F0502020204030204"/>
              <a:cs typeface="Calibri" panose="020F0502020204030204"/>
              <a:sym typeface="Calibri" panose="020F0502020204030204"/>
            </a:endParaRPr>
          </a:p>
          <a:p>
            <a:pPr marL="228600" lvl="0" indent="0" algn="just" rtl="0">
              <a:lnSpc>
                <a:spcPct val="150000"/>
              </a:lnSpc>
              <a:spcBef>
                <a:spcPts val="1000"/>
              </a:spcBef>
              <a:spcAft>
                <a:spcPts val="0"/>
              </a:spcAft>
              <a:buClr>
                <a:schemeClr val="dk1"/>
              </a:buClr>
              <a:buSzPts val="1100"/>
              <a:buFont typeface="Arial" panose="020B0604020202020204"/>
              <a:buNone/>
            </a:pPr>
            <a:r>
              <a:rPr lang="en-US" altLang="en-US" sz="1600" dirty="0">
                <a:solidFill>
                  <a:schemeClr val="dk1"/>
                </a:solidFill>
                <a:latin typeface="Calibri" panose="020F0502020204030204"/>
                <a:ea typeface="Calibri" panose="020F0502020204030204"/>
                <a:cs typeface="Calibri" panose="020F0502020204030204"/>
                <a:sym typeface="Calibri" panose="020F0502020204030204"/>
              </a:rPr>
              <a:t>class of lung cancer image set comprising three classes. This dataset is pre-processed using </a:t>
            </a:r>
            <a:endParaRPr lang="en-US" altLang="en-US" sz="1600" dirty="0">
              <a:solidFill>
                <a:schemeClr val="dk1"/>
              </a:solidFill>
              <a:latin typeface="Calibri" panose="020F0502020204030204"/>
              <a:ea typeface="Calibri" panose="020F0502020204030204"/>
              <a:cs typeface="Calibri" panose="020F0502020204030204"/>
              <a:sym typeface="Calibri" panose="020F0502020204030204"/>
            </a:endParaRPr>
          </a:p>
          <a:p>
            <a:pPr marL="228600" lvl="0" indent="0" algn="just" rtl="0">
              <a:lnSpc>
                <a:spcPct val="150000"/>
              </a:lnSpc>
              <a:spcBef>
                <a:spcPts val="1000"/>
              </a:spcBef>
              <a:spcAft>
                <a:spcPts val="0"/>
              </a:spcAft>
              <a:buClr>
                <a:schemeClr val="dk1"/>
              </a:buClr>
              <a:buSzPts val="1100"/>
              <a:buFont typeface="Arial" panose="020B0604020202020204"/>
              <a:buNone/>
            </a:pPr>
            <a:r>
              <a:rPr lang="en-US" altLang="en-US" sz="1600" dirty="0">
                <a:solidFill>
                  <a:schemeClr val="dk1"/>
                </a:solidFill>
                <a:latin typeface="Calibri" panose="020F0502020204030204"/>
                <a:ea typeface="Calibri" panose="020F0502020204030204"/>
                <a:cs typeface="Calibri" panose="020F0502020204030204"/>
                <a:sym typeface="Calibri" panose="020F0502020204030204"/>
              </a:rPr>
              <a:t>python tools and features are extracted by CNN techniques, later the model is created and </a:t>
            </a:r>
            <a:endParaRPr lang="en-US" altLang="en-US" sz="1600" dirty="0">
              <a:solidFill>
                <a:schemeClr val="dk1"/>
              </a:solidFill>
              <a:latin typeface="Calibri" panose="020F0502020204030204"/>
              <a:ea typeface="Calibri" panose="020F0502020204030204"/>
              <a:cs typeface="Calibri" panose="020F0502020204030204"/>
              <a:sym typeface="Calibri" panose="020F0502020204030204"/>
            </a:endParaRPr>
          </a:p>
          <a:p>
            <a:pPr marL="228600" lvl="0" indent="0" algn="just" rtl="0">
              <a:lnSpc>
                <a:spcPct val="150000"/>
              </a:lnSpc>
              <a:spcBef>
                <a:spcPts val="1000"/>
              </a:spcBef>
              <a:spcAft>
                <a:spcPts val="0"/>
              </a:spcAft>
              <a:buClr>
                <a:schemeClr val="dk1"/>
              </a:buClr>
              <a:buSzPts val="1100"/>
              <a:buFont typeface="Arial" panose="020B0604020202020204"/>
              <a:buNone/>
            </a:pPr>
            <a:r>
              <a:rPr lang="en-US" altLang="en-US" sz="1600" dirty="0">
                <a:solidFill>
                  <a:schemeClr val="dk1"/>
                </a:solidFill>
                <a:latin typeface="Calibri" panose="020F0502020204030204"/>
                <a:ea typeface="Calibri" panose="020F0502020204030204"/>
                <a:cs typeface="Calibri" panose="020F0502020204030204"/>
                <a:sym typeface="Calibri" panose="020F0502020204030204"/>
              </a:rPr>
              <a:t>evaluated. Various CNN techniques are used to compare and classify the images. Complete </a:t>
            </a:r>
            <a:endParaRPr lang="en-US" altLang="en-US" sz="1600" dirty="0">
              <a:solidFill>
                <a:schemeClr val="dk1"/>
              </a:solidFill>
              <a:latin typeface="Calibri" panose="020F0502020204030204"/>
              <a:ea typeface="Calibri" panose="020F0502020204030204"/>
              <a:cs typeface="Calibri" panose="020F0502020204030204"/>
              <a:sym typeface="Calibri" panose="020F0502020204030204"/>
            </a:endParaRPr>
          </a:p>
          <a:p>
            <a:pPr marL="228600" lvl="0" indent="0" algn="just" rtl="0">
              <a:lnSpc>
                <a:spcPct val="150000"/>
              </a:lnSpc>
              <a:spcBef>
                <a:spcPts val="1000"/>
              </a:spcBef>
              <a:spcAft>
                <a:spcPts val="0"/>
              </a:spcAft>
              <a:buClr>
                <a:schemeClr val="dk1"/>
              </a:buClr>
              <a:buSzPts val="1100"/>
              <a:buFont typeface="Arial" panose="020B0604020202020204"/>
              <a:buNone/>
            </a:pPr>
            <a:r>
              <a:rPr lang="en-US" altLang="en-US" sz="1600" dirty="0">
                <a:solidFill>
                  <a:schemeClr val="dk1"/>
                </a:solidFill>
                <a:latin typeface="Calibri" panose="020F0502020204030204"/>
                <a:ea typeface="Calibri" panose="020F0502020204030204"/>
                <a:cs typeface="Calibri" panose="020F0502020204030204"/>
                <a:sym typeface="Calibri" panose="020F0502020204030204"/>
              </a:rPr>
              <a:t>flow of proposed method is shown in Figure 4.</a:t>
            </a:r>
            <a:endParaRPr sz="1600"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3" name="Picture 2"/>
          <p:cNvPicPr>
            <a:picLocks noChangeAspect="1"/>
          </p:cNvPicPr>
          <p:nvPr/>
        </p:nvPicPr>
        <p:blipFill>
          <a:blip r:embed="rId1"/>
          <a:stretch>
            <a:fillRect/>
          </a:stretch>
        </p:blipFill>
        <p:spPr>
          <a:xfrm>
            <a:off x="5835650" y="4617085"/>
            <a:ext cx="2119630" cy="14173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12"/>
          <p:cNvSpPr txBox="1">
            <a:spLocks noGrp="1"/>
          </p:cNvSpPr>
          <p:nvPr>
            <p:ph type="title"/>
          </p:nvPr>
        </p:nvSpPr>
        <p:spPr>
          <a:xfrm>
            <a:off x="1815737" y="404275"/>
            <a:ext cx="6139544" cy="11763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panose="020B0604020202020204"/>
              <a:buNone/>
            </a:pPr>
            <a:r>
              <a:rPr lang="en-US" sz="4400" b="1" dirty="0">
                <a:latin typeface="Algerian" panose="04020705040A02060702" charset="0"/>
                <a:ea typeface="Times New Roman" panose="02020603050405020304"/>
                <a:cs typeface="Algerian" panose="04020705040A02060702" charset="0"/>
                <a:sym typeface="Times New Roman" panose="02020603050405020304"/>
              </a:rPr>
              <a:t>Project Description</a:t>
            </a:r>
            <a:endParaRPr b="1" dirty="0">
              <a:latin typeface="Algerian" panose="04020705040A02060702" charset="0"/>
              <a:ea typeface="Times New Roman" panose="02020603050405020304"/>
              <a:cs typeface="Algerian" panose="04020705040A02060702" charset="0"/>
              <a:sym typeface="Times New Roman" panose="02020603050405020304"/>
            </a:endParaRPr>
          </a:p>
          <a:p>
            <a:pPr marL="0" lvl="0" indent="0" algn="ctr" rtl="0">
              <a:lnSpc>
                <a:spcPct val="90000"/>
              </a:lnSpc>
              <a:spcBef>
                <a:spcPts val="0"/>
              </a:spcBef>
              <a:spcAft>
                <a:spcPts val="0"/>
              </a:spcAft>
              <a:buClr>
                <a:schemeClr val="dk1"/>
              </a:buClr>
              <a:buSzPts val="4400"/>
              <a:buFont typeface="Times New Roman" panose="02020603050405020304"/>
              <a:buNone/>
            </a:pPr>
            <a:endParaRPr b="1" dirty="0">
              <a:latin typeface="Algerian" panose="04020705040A02060702" charset="0"/>
              <a:ea typeface="Times New Roman" panose="02020603050405020304"/>
              <a:cs typeface="Algerian" panose="04020705040A02060702" charset="0"/>
              <a:sym typeface="Times New Roman" panose="02020603050405020304"/>
            </a:endParaRPr>
          </a:p>
        </p:txBody>
      </p:sp>
      <p:sp>
        <p:nvSpPr>
          <p:cNvPr id="126" name="Google Shape;126;p12"/>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4" name="Text Box 3"/>
          <p:cNvSpPr txBox="1"/>
          <p:nvPr/>
        </p:nvSpPr>
        <p:spPr>
          <a:xfrm>
            <a:off x="143510" y="1504315"/>
            <a:ext cx="8893175" cy="2306955"/>
          </a:xfrm>
          <a:prstGeom prst="rect">
            <a:avLst/>
          </a:prstGeom>
          <a:noFill/>
        </p:spPr>
        <p:txBody>
          <a:bodyPr wrap="square" rtlCol="0">
            <a:spAutoFit/>
          </a:bodyPr>
          <a:p>
            <a:r>
              <a:rPr lang="en-US" altLang="en-US" sz="1600"/>
              <a:t>Lung cancer is divided into two major types based on histology, biological behaviour, </a:t>
            </a:r>
            <a:endParaRPr lang="en-US" altLang="en-US" sz="1600"/>
          </a:p>
          <a:p>
            <a:r>
              <a:rPr lang="en-US" altLang="en-US" sz="1600"/>
              <a:t>prognosis and treatment. They are non-small cell lung cancer (NSCLC) and Small cell lung </a:t>
            </a:r>
            <a:endParaRPr lang="en-US" altLang="en-US" sz="1600"/>
          </a:p>
          <a:p>
            <a:r>
              <a:rPr lang="en-US" altLang="en-US" sz="1600"/>
              <a:t>cancer (SCLC). NSCLC is the most common cancer type, which accounts for 85% and the </a:t>
            </a:r>
            <a:endParaRPr lang="en-US" altLang="en-US" sz="1600"/>
          </a:p>
          <a:p>
            <a:r>
              <a:rPr lang="en-US" altLang="en-US" sz="1600"/>
              <a:t>remaining 15% is SCLC. NSCLC is again sub-divided into adenocarcinoma, squamous cell </a:t>
            </a:r>
            <a:endParaRPr lang="en-US" altLang="en-US" sz="1600"/>
          </a:p>
          <a:p>
            <a:r>
              <a:rPr lang="en-US" altLang="en-US" sz="1600"/>
              <a:t>carcinoma and large cell carcinoma. As shown in Figure 3, adenocarcinoma is the most </a:t>
            </a:r>
            <a:endParaRPr lang="en-US" altLang="en-US" sz="1600"/>
          </a:p>
          <a:p>
            <a:r>
              <a:rPr lang="en-US" altLang="en-US" sz="1600"/>
              <a:t>common cancer type and it is formed in epithelial cells that secrete mucus or fluids. Whereas </a:t>
            </a:r>
            <a:endParaRPr lang="en-US" altLang="en-US" sz="1600"/>
          </a:p>
          <a:p>
            <a:r>
              <a:rPr lang="en-US" altLang="en-US" sz="1600"/>
              <a:t>in squamous cell carcinoma, cancer originates from squamous cells that line many organs such </a:t>
            </a:r>
            <a:endParaRPr lang="en-US" altLang="en-US" sz="1600"/>
          </a:p>
          <a:p>
            <a:r>
              <a:rPr lang="en-US" altLang="en-US" sz="1600"/>
              <a:t>as the lung, bladder, kidney, intestines, and stomach (Pêgo-Fernandes, 2021; Cancer.gov, </a:t>
            </a:r>
            <a:endParaRPr lang="en-US" altLang="en-US" sz="1600"/>
          </a:p>
          <a:p>
            <a:r>
              <a:rPr lang="en-US" altLang="en-US" sz="1600"/>
              <a:t>2007).</a:t>
            </a:r>
            <a:endParaRPr lang="en-US" altLang="en-US" sz="1600"/>
          </a:p>
        </p:txBody>
      </p:sp>
      <p:pic>
        <p:nvPicPr>
          <p:cNvPr id="6" name="Picture 5"/>
          <p:cNvPicPr>
            <a:picLocks noChangeAspect="1"/>
          </p:cNvPicPr>
          <p:nvPr/>
        </p:nvPicPr>
        <p:blipFill>
          <a:blip r:embed="rId1"/>
          <a:stretch>
            <a:fillRect/>
          </a:stretch>
        </p:blipFill>
        <p:spPr>
          <a:xfrm>
            <a:off x="1749425" y="3500755"/>
            <a:ext cx="4740275" cy="25850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12"/>
          <p:cNvSpPr txBox="1">
            <a:spLocks noGrp="1"/>
          </p:cNvSpPr>
          <p:nvPr>
            <p:ph type="title"/>
          </p:nvPr>
        </p:nvSpPr>
        <p:spPr>
          <a:xfrm>
            <a:off x="1815737" y="404275"/>
            <a:ext cx="6139544" cy="830996"/>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panose="020B0604020202020204"/>
              <a:buNone/>
            </a:pPr>
            <a:r>
              <a:rPr lang="en-US" sz="4400" b="1" dirty="0">
                <a:latin typeface="Algerian" panose="04020705040A02060702" charset="0"/>
                <a:ea typeface="Times New Roman" panose="02020603050405020304"/>
                <a:cs typeface="Algerian" panose="04020705040A02060702" charset="0"/>
                <a:sym typeface="Times New Roman" panose="02020603050405020304"/>
              </a:rPr>
              <a:t>Project Description</a:t>
            </a:r>
            <a:endParaRPr b="1" dirty="0">
              <a:latin typeface="Algerian" panose="04020705040A02060702" charset="0"/>
              <a:ea typeface="Times New Roman" panose="02020603050405020304"/>
              <a:cs typeface="Algerian" panose="04020705040A02060702" charset="0"/>
              <a:sym typeface="Times New Roman" panose="02020603050405020304"/>
            </a:endParaRPr>
          </a:p>
          <a:p>
            <a:pPr marL="0" lvl="0" indent="0" algn="ctr" rtl="0">
              <a:lnSpc>
                <a:spcPct val="90000"/>
              </a:lnSpc>
              <a:spcBef>
                <a:spcPts val="0"/>
              </a:spcBef>
              <a:spcAft>
                <a:spcPts val="0"/>
              </a:spcAft>
              <a:buClr>
                <a:schemeClr val="dk1"/>
              </a:buClr>
              <a:buSzPts val="4400"/>
              <a:buFont typeface="Times New Roman" panose="02020603050405020304"/>
              <a:buNone/>
            </a:pPr>
            <a:endParaRPr b="1" dirty="0">
              <a:latin typeface="Algerian" panose="04020705040A02060702" charset="0"/>
              <a:ea typeface="Times New Roman" panose="02020603050405020304"/>
              <a:cs typeface="Algerian" panose="04020705040A02060702" charset="0"/>
              <a:sym typeface="Times New Roman" panose="02020603050405020304"/>
            </a:endParaRPr>
          </a:p>
        </p:txBody>
      </p:sp>
      <p:sp>
        <p:nvSpPr>
          <p:cNvPr id="126" name="Google Shape;126;p12"/>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3" name="Text Box 2"/>
          <p:cNvSpPr txBox="1"/>
          <p:nvPr/>
        </p:nvSpPr>
        <p:spPr>
          <a:xfrm>
            <a:off x="1815465" y="1304607"/>
            <a:ext cx="5080000" cy="583565"/>
          </a:xfrm>
          <a:prstGeom prst="rect">
            <a:avLst/>
          </a:prstGeom>
        </p:spPr>
        <p:txBody>
          <a:bodyPr>
            <a:spAutoFit/>
          </a:bodyPr>
          <a:p>
            <a:r>
              <a:rPr lang="en-US" altLang="zh-CN" sz="1600" b="1">
                <a:solidFill>
                  <a:srgbClr val="000000"/>
                </a:solidFill>
                <a:latin typeface="Times New Roman" panose="02020603050405020304"/>
                <a:ea typeface="Times New Roman" panose="02020603050405020304"/>
              </a:rPr>
              <a:t>Types of Non-Small Cell Lung Cancer (NSCLC) (Lynne Eldridge, 2021)</a:t>
            </a:r>
            <a:endParaRPr lang="en-US" altLang="zh-CN" sz="1600" b="1">
              <a:solidFill>
                <a:srgbClr val="000000"/>
              </a:solidFill>
              <a:latin typeface="Times New Roman" panose="02020603050405020304"/>
              <a:ea typeface="Times New Roman" panose="02020603050405020304"/>
            </a:endParaRPr>
          </a:p>
        </p:txBody>
      </p:sp>
      <p:pic>
        <p:nvPicPr>
          <p:cNvPr id="4" name="Picture 3"/>
          <p:cNvPicPr>
            <a:picLocks noChangeAspect="1"/>
          </p:cNvPicPr>
          <p:nvPr/>
        </p:nvPicPr>
        <p:blipFill>
          <a:blip r:embed="rId1"/>
          <a:stretch>
            <a:fillRect/>
          </a:stretch>
        </p:blipFill>
        <p:spPr>
          <a:xfrm>
            <a:off x="3205480" y="1957070"/>
            <a:ext cx="3712210" cy="41249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12"/>
          <p:cNvSpPr txBox="1">
            <a:spLocks noGrp="1"/>
          </p:cNvSpPr>
          <p:nvPr>
            <p:ph type="title"/>
          </p:nvPr>
        </p:nvSpPr>
        <p:spPr>
          <a:xfrm>
            <a:off x="1815737" y="404275"/>
            <a:ext cx="6139544" cy="11763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panose="020B0604020202020204"/>
              <a:buNone/>
            </a:pPr>
            <a:r>
              <a:rPr lang="en-US" sz="4400" b="1" dirty="0">
                <a:latin typeface="Algerian" panose="04020705040A02060702" charset="0"/>
                <a:ea typeface="Times New Roman" panose="02020603050405020304"/>
                <a:cs typeface="Algerian" panose="04020705040A02060702" charset="0"/>
                <a:sym typeface="Times New Roman" panose="02020603050405020304"/>
              </a:rPr>
              <a:t>Project Description</a:t>
            </a:r>
            <a:endParaRPr b="1" dirty="0">
              <a:latin typeface="Algerian" panose="04020705040A02060702" charset="0"/>
              <a:ea typeface="Times New Roman" panose="02020603050405020304"/>
              <a:cs typeface="Algerian" panose="04020705040A02060702" charset="0"/>
              <a:sym typeface="Times New Roman" panose="02020603050405020304"/>
            </a:endParaRPr>
          </a:p>
          <a:p>
            <a:pPr marL="0" lvl="0" indent="0" algn="ctr" rtl="0">
              <a:lnSpc>
                <a:spcPct val="90000"/>
              </a:lnSpc>
              <a:spcBef>
                <a:spcPts val="0"/>
              </a:spcBef>
              <a:spcAft>
                <a:spcPts val="0"/>
              </a:spcAft>
              <a:buClr>
                <a:schemeClr val="dk1"/>
              </a:buClr>
              <a:buSzPts val="4400"/>
              <a:buFont typeface="Times New Roman" panose="02020603050405020304"/>
              <a:buNone/>
            </a:pPr>
            <a:endParaRPr b="1" dirty="0">
              <a:latin typeface="Algerian" panose="04020705040A02060702" charset="0"/>
              <a:ea typeface="Times New Roman" panose="02020603050405020304"/>
              <a:cs typeface="Algerian" panose="04020705040A02060702" charset="0"/>
              <a:sym typeface="Times New Roman" panose="02020603050405020304"/>
            </a:endParaRPr>
          </a:p>
        </p:txBody>
      </p:sp>
      <p:sp>
        <p:nvSpPr>
          <p:cNvPr id="126" name="Google Shape;126;p12"/>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129" name="Google Shape;129;p12"/>
          <p:cNvSpPr txBox="1"/>
          <p:nvPr/>
        </p:nvSpPr>
        <p:spPr>
          <a:xfrm>
            <a:off x="393193" y="1763166"/>
            <a:ext cx="8519988" cy="4892157"/>
          </a:xfrm>
          <a:prstGeom prst="rect">
            <a:avLst/>
          </a:prstGeom>
          <a:noFill/>
          <a:ln>
            <a:noFill/>
          </a:ln>
        </p:spPr>
        <p:txBody>
          <a:bodyPr spcFirstLastPara="1" wrap="square" lIns="91425" tIns="91425" rIns="91425" bIns="91425" anchor="t" anchorCtr="0">
            <a:noAutofit/>
          </a:bodyPr>
          <a:lstStyle/>
          <a:p>
            <a:pPr marL="228600" lvl="0" indent="0" algn="just" rtl="0">
              <a:lnSpc>
                <a:spcPct val="150000"/>
              </a:lnSpc>
              <a:spcBef>
                <a:spcPts val="1000"/>
              </a:spcBef>
              <a:spcAft>
                <a:spcPts val="0"/>
              </a:spcAft>
              <a:buClr>
                <a:schemeClr val="dk1"/>
              </a:buClr>
              <a:buSzPts val="1100"/>
              <a:buFont typeface="Arial" panose="020B0604020202020204"/>
              <a:buNone/>
            </a:pPr>
            <a:endParaRPr sz="1600" b="1" dirty="0">
              <a:solidFill>
                <a:schemeClr val="dk1"/>
              </a:solidFill>
              <a:latin typeface="Calibri" panose="020F0502020204030204"/>
              <a:ea typeface="Calibri" panose="020F0502020204030204"/>
              <a:cs typeface="Calibri" panose="020F0502020204030204"/>
              <a:sym typeface="Calibri" panose="020F0502020204030204"/>
            </a:endParaRPr>
          </a:p>
          <a:p>
            <a:pPr marL="228600" lvl="0" indent="0" algn="just" rtl="0">
              <a:lnSpc>
                <a:spcPct val="150000"/>
              </a:lnSpc>
              <a:spcBef>
                <a:spcPts val="1000"/>
              </a:spcBef>
              <a:spcAft>
                <a:spcPts val="0"/>
              </a:spcAft>
              <a:buNone/>
            </a:pPr>
            <a:endParaRPr sz="1600" b="1"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 name="TextBox 1"/>
          <p:cNvSpPr txBox="1"/>
          <p:nvPr/>
        </p:nvSpPr>
        <p:spPr>
          <a:xfrm>
            <a:off x="2215299" y="1301502"/>
            <a:ext cx="5137608" cy="460375"/>
          </a:xfrm>
          <a:prstGeom prst="rect">
            <a:avLst/>
          </a:prstGeom>
          <a:noFill/>
        </p:spPr>
        <p:txBody>
          <a:bodyPr wrap="square" rtlCol="0">
            <a:spAutoFit/>
          </a:bodyPr>
          <a:p>
            <a:pPr algn="ctr"/>
            <a:endParaRPr lang="en-IN" sz="2400" b="1" u="sng" dirty="0">
              <a:latin typeface="Times New Roman" panose="02020603050405020304" pitchFamily="18" charset="0"/>
              <a:cs typeface="Times New Roman" panose="02020603050405020304" pitchFamily="18" charset="0"/>
            </a:endParaRPr>
          </a:p>
        </p:txBody>
      </p:sp>
      <p:sp>
        <p:nvSpPr>
          <p:cNvPr id="8" name="TextBox 1"/>
          <p:cNvSpPr txBox="1"/>
          <p:nvPr/>
        </p:nvSpPr>
        <p:spPr>
          <a:xfrm>
            <a:off x="683260" y="1428750"/>
            <a:ext cx="7954645" cy="583565"/>
          </a:xfrm>
          <a:prstGeom prst="rect">
            <a:avLst/>
          </a:prstGeom>
          <a:noFill/>
        </p:spPr>
        <p:txBody>
          <a:bodyPr wrap="square" rtlCol="0">
            <a:spAutoFit/>
          </a:bodyPr>
          <a:p>
            <a:pPr algn="l"/>
            <a:r>
              <a:rPr lang="en-US" altLang="en-US" sz="1600" b="1" dirty="0">
                <a:latin typeface="Times New Roman" panose="02020603050405020304" pitchFamily="18" charset="0"/>
                <a:cs typeface="Times New Roman" panose="02020603050405020304" pitchFamily="18" charset="0"/>
              </a:rPr>
              <a:t>Sample images of three classes present in the dataset. (a) lung_n (lung normal cells), </a:t>
            </a:r>
            <a:endParaRPr lang="en-US" altLang="en-US" sz="1600" b="1" dirty="0">
              <a:latin typeface="Times New Roman" panose="02020603050405020304" pitchFamily="18" charset="0"/>
              <a:cs typeface="Times New Roman" panose="02020603050405020304" pitchFamily="18" charset="0"/>
            </a:endParaRPr>
          </a:p>
          <a:p>
            <a:pPr algn="l"/>
            <a:r>
              <a:rPr lang="en-US" altLang="en-US" sz="1600" b="1" dirty="0">
                <a:latin typeface="Times New Roman" panose="02020603050405020304" pitchFamily="18" charset="0"/>
                <a:cs typeface="Times New Roman" panose="02020603050405020304" pitchFamily="18" charset="0"/>
              </a:rPr>
              <a:t>(b) lung_aca (lung adenocarcinoma cells) and (c) lung_scc (lung squamous cell carcinoma.</a:t>
            </a:r>
            <a:endParaRPr lang="en-IN" sz="1600" b="1"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1"/>
          <a:stretch>
            <a:fillRect/>
          </a:stretch>
        </p:blipFill>
        <p:spPr>
          <a:xfrm>
            <a:off x="133350" y="2143760"/>
            <a:ext cx="8879840" cy="40201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12"/>
          <p:cNvSpPr txBox="1">
            <a:spLocks noGrp="1"/>
          </p:cNvSpPr>
          <p:nvPr>
            <p:ph type="title"/>
          </p:nvPr>
        </p:nvSpPr>
        <p:spPr>
          <a:xfrm>
            <a:off x="1815737" y="404275"/>
            <a:ext cx="6139544" cy="11763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panose="020B0604020202020204"/>
              <a:buNone/>
            </a:pPr>
            <a:r>
              <a:rPr lang="en-US" sz="2400" b="1" dirty="0">
                <a:latin typeface="Algerian" panose="04020705040A02060702" charset="0"/>
                <a:ea typeface="Times New Roman" panose="02020603050405020304"/>
                <a:cs typeface="Algerian" panose="04020705040A02060702" charset="0"/>
                <a:sym typeface="Times New Roman" panose="02020603050405020304"/>
              </a:rPr>
              <a:t>Project Description</a:t>
            </a:r>
            <a:br>
              <a:rPr lang="en-US" sz="2400" b="1" dirty="0">
                <a:latin typeface="Algerian" panose="04020705040A02060702" charset="0"/>
                <a:ea typeface="Times New Roman" panose="02020603050405020304"/>
                <a:cs typeface="Algerian" panose="04020705040A02060702" charset="0"/>
                <a:sym typeface="Times New Roman" panose="02020603050405020304"/>
              </a:rPr>
            </a:br>
            <a:r>
              <a:rPr lang="en-US" altLang="en-US" sz="2400" b="1" dirty="0">
                <a:latin typeface="Algerian" panose="04020705040A02060702" charset="0"/>
                <a:ea typeface="Times New Roman" panose="02020603050405020304"/>
                <a:cs typeface="Algerian" panose="04020705040A02060702" charset="0"/>
                <a:sym typeface="Times New Roman" panose="02020603050405020304"/>
              </a:rPr>
              <a:t>Confusion Matrics and Classification Report</a:t>
            </a:r>
            <a:endParaRPr lang="en-US" altLang="en-US" sz="2400" b="1" dirty="0">
              <a:latin typeface="Algerian" panose="04020705040A02060702" charset="0"/>
              <a:ea typeface="Times New Roman" panose="02020603050405020304"/>
              <a:cs typeface="Algerian" panose="04020705040A02060702" charset="0"/>
              <a:sym typeface="Times New Roman" panose="02020603050405020304"/>
            </a:endParaRPr>
          </a:p>
          <a:p>
            <a:pPr marL="0" lvl="0" indent="0" algn="ctr" rtl="0">
              <a:lnSpc>
                <a:spcPct val="90000"/>
              </a:lnSpc>
              <a:spcBef>
                <a:spcPts val="0"/>
              </a:spcBef>
              <a:spcAft>
                <a:spcPts val="0"/>
              </a:spcAft>
              <a:buClr>
                <a:schemeClr val="dk1"/>
              </a:buClr>
              <a:buSzPts val="4400"/>
              <a:buFont typeface="Times New Roman" panose="02020603050405020304"/>
              <a:buNone/>
            </a:pPr>
            <a:endParaRPr sz="2400" b="1" dirty="0">
              <a:latin typeface="Algerian" panose="04020705040A02060702" charset="0"/>
              <a:ea typeface="Times New Roman" panose="02020603050405020304"/>
              <a:cs typeface="Algerian" panose="04020705040A02060702" charset="0"/>
              <a:sym typeface="Times New Roman" panose="02020603050405020304"/>
            </a:endParaRPr>
          </a:p>
        </p:txBody>
      </p:sp>
      <p:sp>
        <p:nvSpPr>
          <p:cNvPr id="126" name="Google Shape;126;p12"/>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129" name="Google Shape;129;p12"/>
          <p:cNvSpPr txBox="1"/>
          <p:nvPr/>
        </p:nvSpPr>
        <p:spPr>
          <a:xfrm>
            <a:off x="393193" y="1763167"/>
            <a:ext cx="8519988" cy="4835596"/>
          </a:xfrm>
          <a:prstGeom prst="rect">
            <a:avLst/>
          </a:prstGeom>
          <a:noFill/>
          <a:ln>
            <a:noFill/>
          </a:ln>
        </p:spPr>
        <p:txBody>
          <a:bodyPr spcFirstLastPara="1" wrap="square" lIns="91425" tIns="91425" rIns="91425" bIns="91425" anchor="t" anchorCtr="0">
            <a:noAutofit/>
          </a:bodyPr>
          <a:lstStyle/>
          <a:p>
            <a:pPr marL="228600" lvl="0" indent="0" algn="just" rtl="0">
              <a:lnSpc>
                <a:spcPct val="150000"/>
              </a:lnSpc>
              <a:spcBef>
                <a:spcPts val="1000"/>
              </a:spcBef>
              <a:spcAft>
                <a:spcPts val="0"/>
              </a:spcAft>
              <a:buClr>
                <a:schemeClr val="dk1"/>
              </a:buClr>
              <a:buSzPts val="1100"/>
              <a:buFont typeface="Arial" panose="020B0604020202020204"/>
              <a:buNone/>
            </a:pPr>
            <a:endParaRPr sz="1600" b="1" dirty="0">
              <a:solidFill>
                <a:schemeClr val="dk1"/>
              </a:solidFill>
              <a:latin typeface="Calibri" panose="020F0502020204030204"/>
              <a:ea typeface="Calibri" panose="020F0502020204030204"/>
              <a:cs typeface="Calibri" panose="020F0502020204030204"/>
              <a:sym typeface="Calibri" panose="020F0502020204030204"/>
            </a:endParaRPr>
          </a:p>
          <a:p>
            <a:pPr marL="228600" lvl="0" indent="0" algn="just" rtl="0">
              <a:lnSpc>
                <a:spcPct val="150000"/>
              </a:lnSpc>
              <a:spcBef>
                <a:spcPts val="1000"/>
              </a:spcBef>
              <a:spcAft>
                <a:spcPts val="0"/>
              </a:spcAft>
              <a:buNone/>
            </a:pPr>
            <a:endParaRPr sz="1600" b="1"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3" name="Picture 2"/>
          <p:cNvPicPr>
            <a:picLocks noChangeAspect="1"/>
          </p:cNvPicPr>
          <p:nvPr/>
        </p:nvPicPr>
        <p:blipFill>
          <a:blip r:embed="rId1"/>
          <a:stretch>
            <a:fillRect/>
          </a:stretch>
        </p:blipFill>
        <p:spPr>
          <a:xfrm>
            <a:off x="88900" y="1454785"/>
            <a:ext cx="5420995" cy="3441065"/>
          </a:xfrm>
          <a:prstGeom prst="rect">
            <a:avLst/>
          </a:prstGeom>
        </p:spPr>
      </p:pic>
      <p:pic>
        <p:nvPicPr>
          <p:cNvPr id="4" name="Picture 3"/>
          <p:cNvPicPr>
            <a:picLocks noChangeAspect="1"/>
          </p:cNvPicPr>
          <p:nvPr/>
        </p:nvPicPr>
        <p:blipFill>
          <a:blip r:embed="rId2"/>
          <a:stretch>
            <a:fillRect/>
          </a:stretch>
        </p:blipFill>
        <p:spPr>
          <a:xfrm>
            <a:off x="76835" y="4634230"/>
            <a:ext cx="5433060" cy="1396365"/>
          </a:xfrm>
          <a:prstGeom prst="rect">
            <a:avLst/>
          </a:prstGeom>
        </p:spPr>
      </p:pic>
      <p:pic>
        <p:nvPicPr>
          <p:cNvPr id="5" name="Picture 4"/>
          <p:cNvPicPr>
            <a:picLocks noChangeAspect="1"/>
          </p:cNvPicPr>
          <p:nvPr/>
        </p:nvPicPr>
        <p:blipFill>
          <a:blip r:embed="rId3"/>
          <a:stretch>
            <a:fillRect/>
          </a:stretch>
        </p:blipFill>
        <p:spPr>
          <a:xfrm>
            <a:off x="5509895" y="1454785"/>
            <a:ext cx="3842385" cy="3022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12"/>
          <p:cNvSpPr txBox="1">
            <a:spLocks noGrp="1"/>
          </p:cNvSpPr>
          <p:nvPr>
            <p:ph type="title"/>
          </p:nvPr>
        </p:nvSpPr>
        <p:spPr>
          <a:xfrm>
            <a:off x="1815737" y="404275"/>
            <a:ext cx="6139544" cy="11763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panose="020B0604020202020204"/>
              <a:buNone/>
            </a:pPr>
            <a:r>
              <a:rPr lang="en-US" sz="4400" b="1" dirty="0">
                <a:latin typeface="Algerian" panose="04020705040A02060702" charset="0"/>
                <a:ea typeface="Times New Roman" panose="02020603050405020304"/>
                <a:cs typeface="Algerian" panose="04020705040A02060702" charset="0"/>
                <a:sym typeface="Times New Roman" panose="02020603050405020304"/>
              </a:rPr>
              <a:t>Project Description</a:t>
            </a:r>
            <a:endParaRPr b="1" dirty="0">
              <a:latin typeface="Algerian" panose="04020705040A02060702" charset="0"/>
              <a:ea typeface="Times New Roman" panose="02020603050405020304"/>
              <a:cs typeface="Algerian" panose="04020705040A02060702" charset="0"/>
              <a:sym typeface="Times New Roman" panose="02020603050405020304"/>
            </a:endParaRPr>
          </a:p>
          <a:p>
            <a:pPr marL="0" lvl="0" indent="0" algn="ctr" rtl="0">
              <a:lnSpc>
                <a:spcPct val="90000"/>
              </a:lnSpc>
              <a:spcBef>
                <a:spcPts val="0"/>
              </a:spcBef>
              <a:spcAft>
                <a:spcPts val="0"/>
              </a:spcAft>
              <a:buClr>
                <a:schemeClr val="dk1"/>
              </a:buClr>
              <a:buSzPts val="4400"/>
              <a:buFont typeface="Times New Roman" panose="02020603050405020304"/>
              <a:buNone/>
            </a:pPr>
            <a:endParaRPr b="1" dirty="0">
              <a:latin typeface="Algerian" panose="04020705040A02060702" charset="0"/>
              <a:ea typeface="Times New Roman" panose="02020603050405020304"/>
              <a:cs typeface="Algerian" panose="04020705040A02060702" charset="0"/>
              <a:sym typeface="Times New Roman" panose="02020603050405020304"/>
            </a:endParaRPr>
          </a:p>
        </p:txBody>
      </p:sp>
      <p:sp>
        <p:nvSpPr>
          <p:cNvPr id="126" name="Google Shape;126;p12"/>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129" name="Google Shape;129;p12"/>
          <p:cNvSpPr txBox="1"/>
          <p:nvPr/>
        </p:nvSpPr>
        <p:spPr>
          <a:xfrm>
            <a:off x="393193" y="1763167"/>
            <a:ext cx="8519988" cy="4835596"/>
          </a:xfrm>
          <a:prstGeom prst="rect">
            <a:avLst/>
          </a:prstGeom>
          <a:noFill/>
          <a:ln>
            <a:noFill/>
          </a:ln>
        </p:spPr>
        <p:txBody>
          <a:bodyPr spcFirstLastPara="1" wrap="square" lIns="91425" tIns="91425" rIns="91425" bIns="91425" anchor="t" anchorCtr="0">
            <a:noAutofit/>
          </a:bodyPr>
          <a:lstStyle/>
          <a:p>
            <a:pPr marL="228600" lvl="0" indent="0" algn="just" rtl="0">
              <a:lnSpc>
                <a:spcPct val="150000"/>
              </a:lnSpc>
              <a:spcBef>
                <a:spcPts val="1000"/>
              </a:spcBef>
              <a:spcAft>
                <a:spcPts val="0"/>
              </a:spcAft>
              <a:buClr>
                <a:schemeClr val="dk1"/>
              </a:buClr>
              <a:buSzPts val="1100"/>
              <a:buFont typeface="Arial" panose="020B0604020202020204"/>
              <a:buNone/>
            </a:pPr>
            <a:endParaRPr sz="1600" b="1" dirty="0">
              <a:solidFill>
                <a:schemeClr val="dk1"/>
              </a:solidFill>
              <a:latin typeface="Calibri" panose="020F0502020204030204"/>
              <a:ea typeface="Calibri" panose="020F0502020204030204"/>
              <a:cs typeface="Calibri" panose="020F0502020204030204"/>
              <a:sym typeface="Calibri" panose="020F0502020204030204"/>
            </a:endParaRPr>
          </a:p>
          <a:p>
            <a:pPr marL="228600" lvl="0" indent="0" algn="just" rtl="0">
              <a:lnSpc>
                <a:spcPct val="150000"/>
              </a:lnSpc>
              <a:spcBef>
                <a:spcPts val="1000"/>
              </a:spcBef>
              <a:spcAft>
                <a:spcPts val="0"/>
              </a:spcAft>
              <a:buNone/>
            </a:pPr>
            <a:endParaRPr sz="1600" b="1"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 name="Text Box 2"/>
          <p:cNvSpPr txBox="1"/>
          <p:nvPr/>
        </p:nvSpPr>
        <p:spPr>
          <a:xfrm>
            <a:off x="1815465" y="1180147"/>
            <a:ext cx="5080000" cy="645160"/>
          </a:xfrm>
          <a:prstGeom prst="rect">
            <a:avLst/>
          </a:prstGeom>
        </p:spPr>
        <p:txBody>
          <a:bodyPr>
            <a:spAutoFit/>
          </a:bodyPr>
          <a:p>
            <a:r>
              <a:rPr lang="en-US" altLang="zh-CN" sz="1800" b="1">
                <a:solidFill>
                  <a:srgbClr val="000000"/>
                </a:solidFill>
                <a:latin typeface="Times New Roman" panose="02020603050405020304"/>
                <a:ea typeface="Times New Roman" panose="02020603050405020304"/>
              </a:rPr>
              <a:t>Validation loss of four CNN architectures trained on triplet neural network.</a:t>
            </a:r>
            <a:endParaRPr lang="en-US" altLang="zh-CN" sz="1800" b="1">
              <a:solidFill>
                <a:srgbClr val="000000"/>
              </a:solidFill>
              <a:latin typeface="Times New Roman" panose="02020603050405020304"/>
              <a:ea typeface="Times New Roman" panose="02020603050405020304"/>
            </a:endParaRPr>
          </a:p>
        </p:txBody>
      </p:sp>
      <p:pic>
        <p:nvPicPr>
          <p:cNvPr id="5" name="Picture 4"/>
          <p:cNvPicPr>
            <a:picLocks noChangeAspect="1"/>
          </p:cNvPicPr>
          <p:nvPr/>
        </p:nvPicPr>
        <p:blipFill>
          <a:blip r:embed="rId1"/>
          <a:stretch>
            <a:fillRect/>
          </a:stretch>
        </p:blipFill>
        <p:spPr>
          <a:xfrm>
            <a:off x="0" y="2062480"/>
            <a:ext cx="6054725" cy="4126865"/>
          </a:xfrm>
          <a:prstGeom prst="rect">
            <a:avLst/>
          </a:prstGeom>
        </p:spPr>
      </p:pic>
      <p:pic>
        <p:nvPicPr>
          <p:cNvPr id="6" name="Picture 5"/>
          <p:cNvPicPr>
            <a:picLocks noChangeAspect="1"/>
          </p:cNvPicPr>
          <p:nvPr/>
        </p:nvPicPr>
        <p:blipFill>
          <a:blip r:embed="rId2"/>
          <a:stretch>
            <a:fillRect/>
          </a:stretch>
        </p:blipFill>
        <p:spPr>
          <a:xfrm>
            <a:off x="5746750" y="2063115"/>
            <a:ext cx="3613150" cy="40322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09739" y="430845"/>
            <a:ext cx="8072914" cy="1325563"/>
          </a:xfrm>
        </p:spPr>
        <p:txBody>
          <a:bodyPr/>
          <a:p>
            <a:r>
              <a:rPr lang="en-US" altLang="en-IN" b="1" dirty="0">
                <a:latin typeface="Algerian" panose="04020705040A02060702" charset="0"/>
                <a:cs typeface="Algerian" panose="04020705040A02060702" charset="0"/>
                <a:sym typeface="+mn-ea"/>
              </a:rPr>
              <a:t>                Team </a:t>
            </a:r>
            <a:r>
              <a:rPr lang="en-IN" b="1" dirty="0">
                <a:latin typeface="Algerian" panose="04020705040A02060702" charset="0"/>
                <a:cs typeface="Algerian" panose="04020705040A02060702" charset="0"/>
                <a:sym typeface="+mn-ea"/>
              </a:rPr>
              <a:t>Members</a:t>
            </a:r>
            <a:endParaRPr lang="en-US" b="1">
              <a:latin typeface="Algerian" panose="04020705040A02060702" charset="0"/>
              <a:cs typeface="Algerian" panose="04020705040A02060702" charset="0"/>
            </a:endParaRPr>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smtClean="0"/>
            </a:fld>
            <a:endParaRPr lang="en-US"/>
          </a:p>
        </p:txBody>
      </p:sp>
      <p:sp>
        <p:nvSpPr>
          <p:cNvPr id="5" name="Text Box 4"/>
          <p:cNvSpPr txBox="1"/>
          <p:nvPr/>
        </p:nvSpPr>
        <p:spPr>
          <a:xfrm>
            <a:off x="1021080" y="4156710"/>
            <a:ext cx="2536825" cy="1168400"/>
          </a:xfrm>
          <a:prstGeom prst="rect">
            <a:avLst/>
          </a:prstGeom>
          <a:noFill/>
        </p:spPr>
        <p:txBody>
          <a:bodyPr wrap="square" rtlCol="0">
            <a:spAutoFit/>
          </a:bodyPr>
          <a:p>
            <a:pPr algn="ctr"/>
            <a:r>
              <a:rPr lang="en-US" b="1" dirty="0">
                <a:latin typeface="Algerian" panose="04020705040A02060702" charset="0"/>
                <a:ea typeface="Roboto Condensed" panose="02000000000000000000" pitchFamily="2" charset="0"/>
                <a:cs typeface="Algerian" panose="04020705040A02060702" charset="0"/>
                <a:sym typeface="+mn-ea"/>
              </a:rPr>
              <a:t>Aryan Sharma</a:t>
            </a:r>
            <a:endParaRPr lang="en-US" b="1" dirty="0">
              <a:latin typeface="Algerian" panose="04020705040A02060702" charset="0"/>
              <a:ea typeface="Roboto Condensed" panose="02000000000000000000" pitchFamily="2" charset="0"/>
              <a:cs typeface="Algerian" panose="04020705040A02060702" charset="0"/>
            </a:endParaRPr>
          </a:p>
          <a:p>
            <a:pPr algn="ctr"/>
            <a:r>
              <a:rPr lang="en-US" b="1" dirty="0" err="1">
                <a:latin typeface="Algerian" panose="04020705040A02060702" charset="0"/>
                <a:ea typeface="Roboto Condensed" panose="02000000000000000000" pitchFamily="2" charset="0"/>
                <a:cs typeface="Algerian" panose="04020705040A02060702" charset="0"/>
                <a:sym typeface="+mn-ea"/>
              </a:rPr>
              <a:t>B.Tech</a:t>
            </a:r>
            <a:r>
              <a:rPr lang="en-US" b="1" dirty="0">
                <a:latin typeface="Algerian" panose="04020705040A02060702" charset="0"/>
                <a:ea typeface="Roboto Condensed" panose="02000000000000000000" pitchFamily="2" charset="0"/>
                <a:cs typeface="Algerian" panose="04020705040A02060702" charset="0"/>
                <a:sym typeface="+mn-ea"/>
              </a:rPr>
              <a:t> CSE</a:t>
            </a:r>
            <a:endParaRPr lang="en-US" b="1" dirty="0">
              <a:latin typeface="Algerian" panose="04020705040A02060702" charset="0"/>
              <a:ea typeface="Roboto Condensed" panose="02000000000000000000" pitchFamily="2" charset="0"/>
              <a:cs typeface="Algerian" panose="04020705040A02060702" charset="0"/>
            </a:endParaRPr>
          </a:p>
          <a:p>
            <a:pPr algn="ctr"/>
            <a:r>
              <a:rPr lang="en-US" b="1" dirty="0">
                <a:latin typeface="Algerian" panose="04020705040A02060702" charset="0"/>
                <a:ea typeface="Roboto Condensed" panose="02000000000000000000" pitchFamily="2" charset="0"/>
                <a:cs typeface="Algerian" panose="04020705040A02060702" charset="0"/>
                <a:sym typeface="+mn-ea"/>
              </a:rPr>
              <a:t>DIT University, Dehradun</a:t>
            </a:r>
            <a:endParaRPr lang="en-US" b="1" dirty="0">
              <a:latin typeface="Algerian" panose="04020705040A02060702" charset="0"/>
              <a:ea typeface="Roboto Condensed" panose="02000000000000000000" pitchFamily="2" charset="0"/>
              <a:cs typeface="Algerian" panose="04020705040A02060702" charset="0"/>
            </a:endParaRPr>
          </a:p>
          <a:p>
            <a:pPr algn="ctr"/>
            <a:r>
              <a:rPr lang="en-US" b="1" dirty="0">
                <a:latin typeface="Algerian" panose="04020705040A02060702" charset="0"/>
                <a:ea typeface="Roboto Condensed" panose="02000000000000000000" pitchFamily="2" charset="0"/>
                <a:cs typeface="Algerian" panose="04020705040A02060702" charset="0"/>
                <a:sym typeface="+mn-ea"/>
              </a:rPr>
              <a:t>1000016275@dit.edu.in</a:t>
            </a:r>
            <a:endParaRPr lang="en-US" b="1" dirty="0">
              <a:latin typeface="Algerian" panose="04020705040A02060702" charset="0"/>
              <a:ea typeface="Roboto Condensed" panose="02000000000000000000" pitchFamily="2" charset="0"/>
              <a:cs typeface="Algerian" panose="04020705040A02060702" charset="0"/>
            </a:endParaRPr>
          </a:p>
          <a:p>
            <a:endParaRPr lang="en-US">
              <a:latin typeface="Algerian" panose="04020705040A02060702" charset="0"/>
              <a:cs typeface="Algerian" panose="04020705040A02060702" charset="0"/>
            </a:endParaRPr>
          </a:p>
        </p:txBody>
      </p:sp>
      <p:sp>
        <p:nvSpPr>
          <p:cNvPr id="6" name="Text Box 5"/>
          <p:cNvSpPr txBox="1"/>
          <p:nvPr/>
        </p:nvSpPr>
        <p:spPr>
          <a:xfrm>
            <a:off x="3493770" y="2333625"/>
            <a:ext cx="2372360" cy="894080"/>
          </a:xfrm>
          <a:prstGeom prst="rect">
            <a:avLst/>
          </a:prstGeom>
          <a:noFill/>
        </p:spPr>
        <p:txBody>
          <a:bodyPr wrap="square" rtlCol="0">
            <a:noAutofit/>
          </a:bodyPr>
          <a:p>
            <a:pPr algn="ctr"/>
            <a:r>
              <a:rPr lang="en-US" b="1" dirty="0">
                <a:latin typeface="Algerian" panose="04020705040A02060702" charset="0"/>
                <a:ea typeface="Roboto Condensed" panose="02000000000000000000" pitchFamily="2" charset="0"/>
                <a:cs typeface="Algerian" panose="04020705040A02060702" charset="0"/>
                <a:sym typeface="+mn-ea"/>
              </a:rPr>
              <a:t>Niranjan Kumar </a:t>
            </a:r>
            <a:r>
              <a:rPr lang="en-US" b="1" dirty="0" err="1">
                <a:latin typeface="Algerian" panose="04020705040A02060702" charset="0"/>
                <a:ea typeface="Roboto Condensed" panose="02000000000000000000" pitchFamily="2" charset="0"/>
                <a:cs typeface="Algerian" panose="04020705040A02060702" charset="0"/>
                <a:sym typeface="+mn-ea"/>
              </a:rPr>
              <a:t>Baitha</a:t>
            </a:r>
            <a:endParaRPr lang="en-US" b="1" dirty="0">
              <a:latin typeface="Algerian" panose="04020705040A02060702" charset="0"/>
              <a:ea typeface="Roboto Condensed" panose="02000000000000000000" pitchFamily="2" charset="0"/>
              <a:cs typeface="Algerian" panose="04020705040A02060702" charset="0"/>
            </a:endParaRPr>
          </a:p>
          <a:p>
            <a:pPr algn="ctr"/>
            <a:r>
              <a:rPr lang="en-US" b="1" dirty="0">
                <a:latin typeface="Algerian" panose="04020705040A02060702" charset="0"/>
                <a:ea typeface="Roboto Condensed" panose="02000000000000000000" pitchFamily="2" charset="0"/>
                <a:cs typeface="Algerian" panose="04020705040A02060702" charset="0"/>
                <a:sym typeface="+mn-ea"/>
              </a:rPr>
              <a:t>B.Tech CSE </a:t>
            </a:r>
            <a:endParaRPr lang="en-US" b="1" dirty="0">
              <a:latin typeface="Algerian" panose="04020705040A02060702" charset="0"/>
              <a:ea typeface="Roboto Condensed" panose="02000000000000000000" pitchFamily="2" charset="0"/>
              <a:cs typeface="Algerian" panose="04020705040A02060702" charset="0"/>
            </a:endParaRPr>
          </a:p>
          <a:p>
            <a:pPr algn="ctr"/>
            <a:r>
              <a:rPr lang="en-US" b="1" dirty="0">
                <a:latin typeface="Algerian" panose="04020705040A02060702" charset="0"/>
                <a:ea typeface="Roboto Condensed" panose="02000000000000000000" pitchFamily="2" charset="0"/>
                <a:cs typeface="Algerian" panose="04020705040A02060702" charset="0"/>
                <a:sym typeface="+mn-ea"/>
              </a:rPr>
              <a:t>DIT University, Dehradun1000015828@dit.edu.in</a:t>
            </a:r>
            <a:endParaRPr lang="en-US">
              <a:latin typeface="Algerian" panose="04020705040A02060702" charset="0"/>
              <a:cs typeface="Algerian" panose="04020705040A02060702" charset="0"/>
            </a:endParaRPr>
          </a:p>
        </p:txBody>
      </p:sp>
      <p:sp>
        <p:nvSpPr>
          <p:cNvPr id="7" name="Text Box 6"/>
          <p:cNvSpPr txBox="1"/>
          <p:nvPr/>
        </p:nvSpPr>
        <p:spPr>
          <a:xfrm>
            <a:off x="6573520" y="4055110"/>
            <a:ext cx="2266950" cy="1383665"/>
          </a:xfrm>
          <a:prstGeom prst="rect">
            <a:avLst/>
          </a:prstGeom>
          <a:noFill/>
        </p:spPr>
        <p:txBody>
          <a:bodyPr wrap="square" rtlCol="0">
            <a:spAutoFit/>
          </a:bodyPr>
          <a:p>
            <a:pPr algn="ctr"/>
            <a:r>
              <a:rPr lang="en-US" b="1" dirty="0" err="1">
                <a:latin typeface="Algerian" panose="04020705040A02060702" charset="0"/>
                <a:ea typeface="Roboto Condensed" panose="02000000000000000000" pitchFamily="2" charset="0"/>
                <a:cs typeface="Algerian" panose="04020705040A02060702" charset="0"/>
                <a:sym typeface="+mn-ea"/>
              </a:rPr>
              <a:t>Devyanshu</a:t>
            </a:r>
            <a:r>
              <a:rPr lang="en-US" b="1" dirty="0">
                <a:latin typeface="Algerian" panose="04020705040A02060702" charset="0"/>
                <a:ea typeface="Roboto Condensed" panose="02000000000000000000" pitchFamily="2" charset="0"/>
                <a:cs typeface="Algerian" panose="04020705040A02060702" charset="0"/>
                <a:sym typeface="+mn-ea"/>
              </a:rPr>
              <a:t> Agarwal</a:t>
            </a:r>
            <a:endParaRPr lang="en-US" b="1" dirty="0">
              <a:latin typeface="Algerian" panose="04020705040A02060702" charset="0"/>
              <a:ea typeface="Roboto Condensed" panose="02000000000000000000" pitchFamily="2" charset="0"/>
              <a:cs typeface="Algerian" panose="04020705040A02060702" charset="0"/>
            </a:endParaRPr>
          </a:p>
          <a:p>
            <a:pPr algn="ctr"/>
            <a:r>
              <a:rPr lang="en-US" b="1" dirty="0" err="1">
                <a:latin typeface="Algerian" panose="04020705040A02060702" charset="0"/>
                <a:ea typeface="Roboto Condensed" panose="02000000000000000000" pitchFamily="2" charset="0"/>
                <a:cs typeface="Algerian" panose="04020705040A02060702" charset="0"/>
                <a:sym typeface="+mn-ea"/>
              </a:rPr>
              <a:t>B.Tech</a:t>
            </a:r>
            <a:r>
              <a:rPr lang="en-US" b="1" dirty="0">
                <a:latin typeface="Algerian" panose="04020705040A02060702" charset="0"/>
                <a:ea typeface="Roboto Condensed" panose="02000000000000000000" pitchFamily="2" charset="0"/>
                <a:cs typeface="Algerian" panose="04020705040A02060702" charset="0"/>
                <a:sym typeface="+mn-ea"/>
              </a:rPr>
              <a:t> CSE</a:t>
            </a:r>
            <a:endParaRPr lang="en-US" b="1" dirty="0">
              <a:latin typeface="Algerian" panose="04020705040A02060702" charset="0"/>
              <a:ea typeface="Roboto Condensed" panose="02000000000000000000" pitchFamily="2" charset="0"/>
              <a:cs typeface="Algerian" panose="04020705040A02060702" charset="0"/>
            </a:endParaRPr>
          </a:p>
          <a:p>
            <a:pPr algn="ctr"/>
            <a:r>
              <a:rPr lang="en-US" b="1" dirty="0">
                <a:latin typeface="Algerian" panose="04020705040A02060702" charset="0"/>
                <a:ea typeface="Roboto Condensed" panose="02000000000000000000" pitchFamily="2" charset="0"/>
                <a:cs typeface="Algerian" panose="04020705040A02060702" charset="0"/>
                <a:sym typeface="+mn-ea"/>
              </a:rPr>
              <a:t>DIT University, Dehradun1000016349@dit.edu.in</a:t>
            </a:r>
            <a:endParaRPr lang="en-US" b="1" dirty="0">
              <a:latin typeface="Algerian" panose="04020705040A02060702" charset="0"/>
              <a:ea typeface="Roboto Condensed" panose="02000000000000000000" pitchFamily="2" charset="0"/>
              <a:cs typeface="Algerian" panose="04020705040A02060702" charset="0"/>
            </a:endParaRPr>
          </a:p>
          <a:p>
            <a:endParaRPr lang="en-US">
              <a:latin typeface="Algerian" panose="04020705040A02060702" charset="0"/>
              <a:cs typeface="Algerian" panose="04020705040A02060702" charset="0"/>
            </a:endParaRPr>
          </a:p>
        </p:txBody>
      </p:sp>
      <p:sp>
        <p:nvSpPr>
          <p:cNvPr id="9" name="Text Box 8"/>
          <p:cNvSpPr txBox="1"/>
          <p:nvPr/>
        </p:nvSpPr>
        <p:spPr>
          <a:xfrm>
            <a:off x="4338955" y="1487170"/>
            <a:ext cx="1408430" cy="645160"/>
          </a:xfrm>
          <a:prstGeom prst="rect">
            <a:avLst/>
          </a:prstGeom>
          <a:noFill/>
        </p:spPr>
        <p:txBody>
          <a:bodyPr wrap="square" rtlCol="0">
            <a:spAutoFit/>
          </a:bodyPr>
          <a:p>
            <a:r>
              <a:rPr lang="en-US" sz="3600">
                <a:latin typeface="Arial Black" panose="020B0A04020102020204" charset="0"/>
                <a:cs typeface="Arial Black" panose="020B0A04020102020204" charset="0"/>
              </a:rPr>
              <a:t>01</a:t>
            </a:r>
            <a:endParaRPr lang="en-US" sz="3600">
              <a:latin typeface="Arial Black" panose="020B0A04020102020204" charset="0"/>
              <a:cs typeface="Arial Black" panose="020B0A04020102020204" charset="0"/>
            </a:endParaRPr>
          </a:p>
        </p:txBody>
      </p:sp>
      <p:sp>
        <p:nvSpPr>
          <p:cNvPr id="10" name="Text Box 9"/>
          <p:cNvSpPr txBox="1"/>
          <p:nvPr/>
        </p:nvSpPr>
        <p:spPr>
          <a:xfrm>
            <a:off x="1840865" y="3511550"/>
            <a:ext cx="1254125" cy="645160"/>
          </a:xfrm>
          <a:prstGeom prst="rect">
            <a:avLst/>
          </a:prstGeom>
          <a:noFill/>
        </p:spPr>
        <p:txBody>
          <a:bodyPr wrap="square" rtlCol="0">
            <a:spAutoFit/>
          </a:bodyPr>
          <a:p>
            <a:r>
              <a:rPr lang="en-US" sz="3600" b="1">
                <a:latin typeface="Arial Black" panose="020B0A04020102020204" charset="0"/>
                <a:cs typeface="Arial Black" panose="020B0A04020102020204" charset="0"/>
              </a:rPr>
              <a:t>02</a:t>
            </a:r>
            <a:endParaRPr lang="en-US" sz="3600" b="1">
              <a:latin typeface="Arial Black" panose="020B0A04020102020204" charset="0"/>
              <a:cs typeface="Arial Black" panose="020B0A04020102020204" charset="0"/>
            </a:endParaRPr>
          </a:p>
        </p:txBody>
      </p:sp>
      <p:sp>
        <p:nvSpPr>
          <p:cNvPr id="11" name="Text Box 10"/>
          <p:cNvSpPr txBox="1"/>
          <p:nvPr/>
        </p:nvSpPr>
        <p:spPr>
          <a:xfrm>
            <a:off x="7407275" y="3409950"/>
            <a:ext cx="1311275" cy="645160"/>
          </a:xfrm>
          <a:prstGeom prst="rect">
            <a:avLst/>
          </a:prstGeom>
          <a:noFill/>
        </p:spPr>
        <p:txBody>
          <a:bodyPr wrap="square" rtlCol="0">
            <a:spAutoFit/>
          </a:bodyPr>
          <a:p>
            <a:r>
              <a:rPr lang="en-US" sz="3600" b="1"/>
              <a:t>03</a:t>
            </a:r>
            <a:endParaRPr lang="en-US" sz="3600" b="1"/>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sz="3200">
                <a:latin typeface="Algerian" panose="04020705040A02060702" charset="0"/>
                <a:cs typeface="Algerian" panose="04020705040A02060702" charset="0"/>
              </a:rPr>
              <a:t>               Process of carcinogenesis</a:t>
            </a:r>
            <a:endParaRPr lang="en-US" altLang="en-US" sz="3200">
              <a:latin typeface="Algerian" panose="04020705040A02060702" charset="0"/>
              <a:cs typeface="Algerian" panose="04020705040A02060702" charset="0"/>
            </a:endParaRPr>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smtClean="0"/>
            </a:fld>
            <a:endParaRPr lang="en-US"/>
          </a:p>
        </p:txBody>
      </p:sp>
      <p:pic>
        <p:nvPicPr>
          <p:cNvPr id="5" name="Picture 4"/>
          <p:cNvPicPr>
            <a:picLocks noChangeAspect="1"/>
          </p:cNvPicPr>
          <p:nvPr/>
        </p:nvPicPr>
        <p:blipFill>
          <a:blip r:embed="rId1"/>
          <a:stretch>
            <a:fillRect/>
          </a:stretch>
        </p:blipFill>
        <p:spPr>
          <a:xfrm>
            <a:off x="1728470" y="1046480"/>
            <a:ext cx="5442585" cy="2952750"/>
          </a:xfrm>
          <a:prstGeom prst="rect">
            <a:avLst/>
          </a:prstGeom>
        </p:spPr>
      </p:pic>
      <p:pic>
        <p:nvPicPr>
          <p:cNvPr id="6" name="Picture 5"/>
          <p:cNvPicPr>
            <a:picLocks noChangeAspect="1"/>
          </p:cNvPicPr>
          <p:nvPr/>
        </p:nvPicPr>
        <p:blipFill>
          <a:blip r:embed="rId2"/>
          <a:stretch>
            <a:fillRect/>
          </a:stretch>
        </p:blipFill>
        <p:spPr>
          <a:xfrm>
            <a:off x="1826895" y="4104640"/>
            <a:ext cx="4567555" cy="2004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dirty="0">
                <a:latin typeface="Algerian" panose="04020705040A02060702" charset="0"/>
                <a:cs typeface="Algerian" panose="04020705040A02060702" charset="0"/>
                <a:sym typeface="+mn-ea"/>
              </a:rPr>
              <a:t>              </a:t>
            </a:r>
            <a:r>
              <a:rPr lang="en-GB" dirty="0">
                <a:latin typeface="Algerian" panose="04020705040A02060702" charset="0"/>
                <a:cs typeface="Algerian" panose="04020705040A02060702" charset="0"/>
                <a:sym typeface="+mn-ea"/>
              </a:rPr>
              <a:t>Data – Set Used</a:t>
            </a:r>
            <a:endParaRPr lang="en-US">
              <a:latin typeface="Algerian" panose="04020705040A02060702" charset="0"/>
              <a:cs typeface="Algerian" panose="04020705040A02060702" charset="0"/>
            </a:endParaRPr>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smtClean="0"/>
            </a:fld>
            <a:endParaRPr lang="en-US"/>
          </a:p>
        </p:txBody>
      </p:sp>
      <p:sp>
        <p:nvSpPr>
          <p:cNvPr id="6" name="Text Box 5"/>
          <p:cNvSpPr txBox="1"/>
          <p:nvPr/>
        </p:nvSpPr>
        <p:spPr>
          <a:xfrm>
            <a:off x="664210" y="1644015"/>
            <a:ext cx="7803515" cy="306705"/>
          </a:xfrm>
          <a:prstGeom prst="rect">
            <a:avLst/>
          </a:prstGeom>
          <a:noFill/>
        </p:spPr>
        <p:txBody>
          <a:bodyPr wrap="square" rtlCol="0">
            <a:spAutoFit/>
          </a:bodyPr>
          <a:p>
            <a:endParaRPr lang="en-US"/>
          </a:p>
        </p:txBody>
      </p:sp>
      <p:sp>
        <p:nvSpPr>
          <p:cNvPr id="8" name="Text Box 7"/>
          <p:cNvSpPr txBox="1"/>
          <p:nvPr/>
        </p:nvSpPr>
        <p:spPr>
          <a:xfrm>
            <a:off x="0" y="1431290"/>
            <a:ext cx="8670925" cy="4831080"/>
          </a:xfrm>
          <a:prstGeom prst="rect">
            <a:avLst/>
          </a:prstGeom>
          <a:noFill/>
        </p:spPr>
        <p:txBody>
          <a:bodyPr wrap="square" rtlCol="0">
            <a:spAutoFit/>
          </a:bodyPr>
          <a:p>
            <a:pPr marL="114300" indent="0" algn="just"/>
            <a:r>
              <a:rPr lang="en-US" b="1" dirty="0">
                <a:solidFill>
                  <a:schemeClr val="accent4">
                    <a:lumMod val="10000"/>
                  </a:schemeClr>
                </a:solidFill>
                <a:sym typeface="+mn-ea"/>
              </a:rPr>
              <a:t>Key Datasets and Their Characteristics:</a:t>
            </a:r>
            <a:endParaRPr lang="en-US" b="1" dirty="0">
              <a:solidFill>
                <a:schemeClr val="accent4">
                  <a:lumMod val="10000"/>
                </a:schemeClr>
              </a:solidFill>
            </a:endParaRPr>
          </a:p>
          <a:p>
            <a:pPr marL="114300" indent="0" algn="just"/>
            <a:endParaRPr lang="en-US" b="1" dirty="0">
              <a:solidFill>
                <a:schemeClr val="accent4">
                  <a:lumMod val="10000"/>
                </a:schemeClr>
              </a:solidFill>
            </a:endParaRPr>
          </a:p>
          <a:p>
            <a:pPr marL="114300" indent="0" algn="just"/>
            <a:r>
              <a:rPr lang="en-US" b="1" dirty="0">
                <a:solidFill>
                  <a:schemeClr val="accent4">
                    <a:lumMod val="10000"/>
                  </a:schemeClr>
                </a:solidFill>
                <a:sym typeface="+mn-ea"/>
              </a:rPr>
              <a:t>Lung and Colon Cancer Histopathological Images:</a:t>
            </a:r>
            <a:endParaRPr lang="en-US" b="1" dirty="0">
              <a:solidFill>
                <a:schemeClr val="accent4">
                  <a:lumMod val="10000"/>
                </a:schemeClr>
              </a:solidFill>
            </a:endParaRPr>
          </a:p>
          <a:p>
            <a:pPr marL="114300" indent="0" algn="just"/>
            <a:r>
              <a:rPr lang="en-US" dirty="0">
                <a:solidFill>
                  <a:schemeClr val="accent4">
                    <a:lumMod val="10000"/>
                  </a:schemeClr>
                </a:solidFill>
                <a:sym typeface="+mn-ea"/>
              </a:rPr>
              <a:t>This is a significant dataset containing 25,000 histopathological images.</a:t>
            </a:r>
            <a:endParaRPr lang="en-US" dirty="0">
              <a:solidFill>
                <a:schemeClr val="accent4">
                  <a:lumMod val="10000"/>
                </a:schemeClr>
              </a:solidFill>
            </a:endParaRPr>
          </a:p>
          <a:p>
            <a:pPr marL="285750" indent="-171450" algn="l">
              <a:buFont typeface="Arial" panose="020B0604020202020204" pitchFamily="34" charset="0"/>
              <a:buChar char="•"/>
            </a:pPr>
            <a:r>
              <a:rPr lang="en-US" dirty="0">
                <a:solidFill>
                  <a:schemeClr val="accent4">
                    <a:lumMod val="10000"/>
                  </a:schemeClr>
                </a:solidFill>
                <a:sym typeface="+mn-ea"/>
              </a:rPr>
              <a:t>It's categorized into five distinct classes:</a:t>
            </a:r>
            <a:endParaRPr lang="en-US" dirty="0">
              <a:solidFill>
                <a:schemeClr val="accent4">
                  <a:lumMod val="10000"/>
                </a:schemeClr>
              </a:solidFill>
            </a:endParaRPr>
          </a:p>
          <a:p>
            <a:pPr marL="742950" lvl="1" indent="-171450" algn="l">
              <a:buFont typeface="Arial" panose="020B0604020202020204" pitchFamily="34" charset="0"/>
              <a:buChar char="•"/>
            </a:pPr>
            <a:r>
              <a:rPr lang="en-US" dirty="0">
                <a:solidFill>
                  <a:schemeClr val="accent4">
                    <a:lumMod val="10000"/>
                  </a:schemeClr>
                </a:solidFill>
                <a:sym typeface="+mn-ea"/>
              </a:rPr>
              <a:t>Lung benign tissue.</a:t>
            </a:r>
            <a:endParaRPr lang="en-US" dirty="0">
              <a:solidFill>
                <a:schemeClr val="accent4">
                  <a:lumMod val="10000"/>
                </a:schemeClr>
              </a:solidFill>
            </a:endParaRPr>
          </a:p>
          <a:p>
            <a:pPr marL="742950" lvl="1" indent="-171450" algn="l">
              <a:buFont typeface="Arial" panose="020B0604020202020204" pitchFamily="34" charset="0"/>
              <a:buChar char="•"/>
            </a:pPr>
            <a:r>
              <a:rPr lang="en-US" dirty="0">
                <a:solidFill>
                  <a:schemeClr val="accent4">
                    <a:lumMod val="10000"/>
                  </a:schemeClr>
                </a:solidFill>
                <a:sym typeface="+mn-ea"/>
              </a:rPr>
              <a:t>Lung adenocarcinoma.</a:t>
            </a:r>
            <a:endParaRPr lang="en-US" dirty="0">
              <a:solidFill>
                <a:schemeClr val="accent4">
                  <a:lumMod val="10000"/>
                </a:schemeClr>
              </a:solidFill>
            </a:endParaRPr>
          </a:p>
          <a:p>
            <a:pPr marL="742950" lvl="1" indent="-171450" algn="l">
              <a:buFont typeface="Arial" panose="020B0604020202020204" pitchFamily="34" charset="0"/>
              <a:buChar char="•"/>
            </a:pPr>
            <a:r>
              <a:rPr lang="en-US" dirty="0">
                <a:solidFill>
                  <a:schemeClr val="accent4">
                    <a:lumMod val="10000"/>
                  </a:schemeClr>
                </a:solidFill>
                <a:sym typeface="+mn-ea"/>
              </a:rPr>
              <a:t>Lung squamous cell carcinoma.</a:t>
            </a:r>
            <a:endParaRPr lang="en-US" dirty="0">
              <a:solidFill>
                <a:schemeClr val="accent4">
                  <a:lumMod val="10000"/>
                </a:schemeClr>
              </a:solidFill>
            </a:endParaRPr>
          </a:p>
          <a:p>
            <a:pPr marL="742950" lvl="1" indent="-171450" algn="l">
              <a:buFont typeface="Arial" panose="020B0604020202020204" pitchFamily="34" charset="0"/>
              <a:buChar char="•"/>
            </a:pPr>
            <a:r>
              <a:rPr lang="en-US" dirty="0">
                <a:solidFill>
                  <a:schemeClr val="accent4">
                    <a:lumMod val="10000"/>
                  </a:schemeClr>
                </a:solidFill>
                <a:sym typeface="+mn-ea"/>
              </a:rPr>
              <a:t>Colon adenocarcinoma.</a:t>
            </a:r>
            <a:endParaRPr lang="en-US" dirty="0">
              <a:solidFill>
                <a:schemeClr val="accent4">
                  <a:lumMod val="10000"/>
                </a:schemeClr>
              </a:solidFill>
            </a:endParaRPr>
          </a:p>
          <a:p>
            <a:pPr marL="742950" lvl="1" indent="-171450" algn="l">
              <a:buFont typeface="Arial" panose="020B0604020202020204" pitchFamily="34" charset="0"/>
              <a:buChar char="•"/>
            </a:pPr>
            <a:r>
              <a:rPr lang="en-US" dirty="0">
                <a:solidFill>
                  <a:schemeClr val="accent4">
                    <a:lumMod val="10000"/>
                  </a:schemeClr>
                </a:solidFill>
                <a:sym typeface="+mn-ea"/>
              </a:rPr>
              <a:t>Colon benign tissue.</a:t>
            </a:r>
            <a:endParaRPr lang="en-US" dirty="0">
              <a:solidFill>
                <a:schemeClr val="accent4">
                  <a:lumMod val="10000"/>
                </a:schemeClr>
              </a:solidFill>
            </a:endParaRPr>
          </a:p>
          <a:p>
            <a:pPr marL="285750" indent="-171450" algn="l">
              <a:buFont typeface="Arial" panose="020B0604020202020204" pitchFamily="34" charset="0"/>
              <a:buChar char="•"/>
            </a:pPr>
            <a:r>
              <a:rPr lang="en-US" dirty="0">
                <a:solidFill>
                  <a:schemeClr val="accent4">
                    <a:lumMod val="10000"/>
                  </a:schemeClr>
                </a:solidFill>
                <a:sym typeface="+mn-ea"/>
              </a:rPr>
              <a:t> Each of these classes is represented by 5,000 images, all with a resolution of 768x768 pixels.</a:t>
            </a:r>
            <a:endParaRPr lang="en-US" dirty="0">
              <a:solidFill>
                <a:schemeClr val="accent4">
                  <a:lumMod val="10000"/>
                </a:schemeClr>
              </a:solidFill>
            </a:endParaRPr>
          </a:p>
          <a:p>
            <a:pPr marL="285750" indent="-171450" algn="l">
              <a:buFont typeface="Arial" panose="020B0604020202020204" pitchFamily="34" charset="0"/>
              <a:buChar char="•"/>
            </a:pPr>
            <a:r>
              <a:rPr lang="en-US" dirty="0">
                <a:solidFill>
                  <a:schemeClr val="accent4">
                    <a:lumMod val="10000"/>
                  </a:schemeClr>
                </a:solidFill>
                <a:sym typeface="+mn-ea"/>
              </a:rPr>
              <a:t>  This dataset is valuable for training models to differentiate between various lung and colon tissue types, including both cancerous and non-cancerous samples.</a:t>
            </a:r>
            <a:endParaRPr lang="en-US" dirty="0">
              <a:solidFill>
                <a:schemeClr val="accent4">
                  <a:lumMod val="10000"/>
                </a:schemeClr>
              </a:solidFill>
            </a:endParaRPr>
          </a:p>
          <a:p>
            <a:pPr marL="114300" indent="0" algn="just"/>
            <a:endParaRPr lang="en-US" dirty="0">
              <a:solidFill>
                <a:schemeClr val="accent4">
                  <a:lumMod val="10000"/>
                </a:schemeClr>
              </a:solidFill>
            </a:endParaRPr>
          </a:p>
          <a:p>
            <a:pPr marL="114300" indent="0" algn="just"/>
            <a:r>
              <a:rPr lang="en-US" dirty="0">
                <a:solidFill>
                  <a:schemeClr val="accent4">
                    <a:lumMod val="10000"/>
                  </a:schemeClr>
                </a:solidFill>
                <a:sym typeface="+mn-ea"/>
              </a:rPr>
              <a:t>Here is the link: </a:t>
            </a:r>
            <a:r>
              <a:rPr lang="en-US" dirty="0">
                <a:solidFill>
                  <a:schemeClr val="accent2">
                    <a:lumMod val="75000"/>
                  </a:schemeClr>
                </a:solidFill>
                <a:sym typeface="+mn-ea"/>
                <a:hlinkClick r:id="rId1"/>
              </a:rPr>
              <a:t>https://www.kaggle.com/datasets/andrewmvd/lung-and-colon-cancer-histopathological-images</a:t>
            </a:r>
            <a:endParaRPr lang="en-US" dirty="0">
              <a:solidFill>
                <a:schemeClr val="accent2">
                  <a:lumMod val="75000"/>
                </a:schemeClr>
              </a:solidFill>
            </a:endParaRPr>
          </a:p>
          <a:p>
            <a:pPr marL="114300" indent="0" algn="just"/>
            <a:r>
              <a:rPr lang="en-US" b="1" dirty="0">
                <a:solidFill>
                  <a:schemeClr val="accent4">
                    <a:lumMod val="10000"/>
                  </a:schemeClr>
                </a:solidFill>
                <a:sym typeface="+mn-ea"/>
              </a:rPr>
              <a:t>Cancer Dataset:</a:t>
            </a:r>
            <a:endParaRPr lang="en-US" b="1" dirty="0">
              <a:solidFill>
                <a:schemeClr val="accent4">
                  <a:lumMod val="10000"/>
                </a:schemeClr>
              </a:solidFill>
            </a:endParaRPr>
          </a:p>
          <a:p>
            <a:pPr marL="114300" indent="0" algn="just"/>
            <a:endParaRPr lang="en-US" dirty="0">
              <a:solidFill>
                <a:schemeClr val="accent4">
                  <a:lumMod val="10000"/>
                </a:schemeClr>
              </a:solidFill>
            </a:endParaRPr>
          </a:p>
          <a:p>
            <a:pPr marL="285750" indent="-171450" algn="just">
              <a:buFont typeface="Arial" panose="020B0604020202020204" pitchFamily="34" charset="0"/>
              <a:buChar char="•"/>
            </a:pPr>
            <a:r>
              <a:rPr lang="en-US" dirty="0">
                <a:solidFill>
                  <a:schemeClr val="accent4">
                    <a:lumMod val="10000"/>
                  </a:schemeClr>
                </a:solidFill>
                <a:sym typeface="+mn-ea"/>
              </a:rPr>
              <a:t>        This dataset provides a different approach, focusing on CT scan slices.</a:t>
            </a:r>
            <a:endParaRPr lang="en-US" dirty="0">
              <a:solidFill>
                <a:schemeClr val="accent4">
                  <a:lumMod val="10000"/>
                </a:schemeClr>
              </a:solidFill>
            </a:endParaRPr>
          </a:p>
          <a:p>
            <a:pPr marL="285750" indent="-171450" algn="just">
              <a:buFont typeface="Arial" panose="020B0604020202020204" pitchFamily="34" charset="0"/>
              <a:buChar char="•"/>
            </a:pPr>
            <a:r>
              <a:rPr lang="en-US" dirty="0">
                <a:solidFill>
                  <a:schemeClr val="accent4">
                    <a:lumMod val="10000"/>
                  </a:schemeClr>
                </a:solidFill>
                <a:sym typeface="+mn-ea"/>
              </a:rPr>
              <a:t>        It classifies cases into three categories: normal, benign, and malignant.</a:t>
            </a:r>
            <a:endParaRPr lang="en-US" dirty="0">
              <a:solidFill>
                <a:schemeClr val="accent4">
                  <a:lumMod val="10000"/>
                </a:schemeClr>
              </a:solidFill>
            </a:endParaRPr>
          </a:p>
          <a:p>
            <a:pPr marL="285750" indent="-171450" algn="l">
              <a:buFont typeface="Arial" panose="020B0604020202020204" pitchFamily="34" charset="0"/>
              <a:buChar char="•"/>
            </a:pPr>
            <a:r>
              <a:rPr lang="en-US" dirty="0">
                <a:solidFill>
                  <a:schemeClr val="accent4">
                    <a:lumMod val="10000"/>
                  </a:schemeClr>
                </a:solidFill>
                <a:sym typeface="+mn-ea"/>
              </a:rPr>
              <a:t>        This dataset helps in the research of lung cancer detection using CT scan    images.</a:t>
            </a:r>
            <a:endParaRPr lang="en-US" dirty="0">
              <a:solidFill>
                <a:schemeClr val="accent4">
                  <a:lumMod val="10000"/>
                </a:schemeClr>
              </a:solidFill>
            </a:endParaRPr>
          </a:p>
          <a:p>
            <a:endParaRPr lang="en-US"/>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12"/>
          <p:cNvSpPr txBox="1">
            <a:spLocks noGrp="1"/>
          </p:cNvSpPr>
          <p:nvPr>
            <p:ph type="title"/>
          </p:nvPr>
        </p:nvSpPr>
        <p:spPr>
          <a:xfrm>
            <a:off x="1789611" y="404274"/>
            <a:ext cx="6283236" cy="1032639"/>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panose="020B0604020202020204"/>
              <a:buNone/>
            </a:pPr>
            <a:r>
              <a:rPr lang="en-US" sz="4400" b="1" dirty="0">
                <a:latin typeface="Algerian" panose="04020705040A02060702" charset="0"/>
                <a:ea typeface="Times New Roman" panose="02020603050405020304"/>
                <a:cs typeface="Algerian" panose="04020705040A02060702" charset="0"/>
                <a:sym typeface="Times New Roman" panose="02020603050405020304"/>
              </a:rPr>
              <a:t>Project Timeline</a:t>
            </a:r>
            <a:endParaRPr b="1" dirty="0">
              <a:latin typeface="Algerian" panose="04020705040A02060702" charset="0"/>
              <a:ea typeface="Times New Roman" panose="02020603050405020304"/>
              <a:cs typeface="Algerian" panose="04020705040A02060702" charset="0"/>
              <a:sym typeface="Times New Roman" panose="02020603050405020304"/>
            </a:endParaRPr>
          </a:p>
        </p:txBody>
      </p:sp>
      <p:sp>
        <p:nvSpPr>
          <p:cNvPr id="126" name="Google Shape;126;p12"/>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129" name="Google Shape;129;p12"/>
          <p:cNvSpPr txBox="1"/>
          <p:nvPr/>
        </p:nvSpPr>
        <p:spPr>
          <a:xfrm>
            <a:off x="496101" y="1417055"/>
            <a:ext cx="8556564" cy="4493368"/>
          </a:xfrm>
          <a:prstGeom prst="rect">
            <a:avLst/>
          </a:prstGeom>
          <a:noFill/>
          <a:ln>
            <a:noFill/>
          </a:ln>
        </p:spPr>
        <p:txBody>
          <a:bodyPr spcFirstLastPara="1" wrap="square" lIns="91425" tIns="91425" rIns="91425" bIns="91425" anchor="t" anchorCtr="0">
            <a:noAutofit/>
          </a:bodyPr>
          <a:lstStyle/>
          <a:p>
            <a:pPr marL="228600" lvl="0" indent="0" algn="just" rtl="0">
              <a:lnSpc>
                <a:spcPct val="150000"/>
              </a:lnSpc>
              <a:spcBef>
                <a:spcPts val="1000"/>
              </a:spcBef>
              <a:spcAft>
                <a:spcPts val="0"/>
              </a:spcAft>
              <a:buClr>
                <a:schemeClr val="dk1"/>
              </a:buClr>
              <a:buSzPts val="1100"/>
              <a:buFont typeface="Arial" panose="020B0604020202020204"/>
              <a:buNone/>
            </a:pPr>
            <a:endParaRPr lang="en-US" sz="1600" b="1" dirty="0">
              <a:latin typeface="Google Sans"/>
              <a:ea typeface="Calibri" panose="020F0502020204030204"/>
              <a:cs typeface="Calibri" panose="020F0502020204030204"/>
              <a:sym typeface="Calibri" panose="020F0502020204030204"/>
            </a:endParaRPr>
          </a:p>
          <a:p>
            <a:pPr marL="228600" lvl="0" indent="0" algn="just" rtl="0">
              <a:lnSpc>
                <a:spcPct val="150000"/>
              </a:lnSpc>
              <a:spcBef>
                <a:spcPts val="1000"/>
              </a:spcBef>
              <a:spcAft>
                <a:spcPts val="0"/>
              </a:spcAft>
              <a:buNone/>
            </a:pPr>
            <a:endParaRPr lang="en-US" sz="1600" b="1" dirty="0">
              <a:latin typeface="Google Sans"/>
              <a:ea typeface="Calibri" panose="020F0502020204030204"/>
              <a:cs typeface="Calibri" panose="020F0502020204030204"/>
              <a:sym typeface="Calibri" panose="020F0502020204030204"/>
            </a:endParaRPr>
          </a:p>
        </p:txBody>
      </p:sp>
      <p:sp>
        <p:nvSpPr>
          <p:cNvPr id="2" name="Oval 1"/>
          <p:cNvSpPr/>
          <p:nvPr/>
        </p:nvSpPr>
        <p:spPr>
          <a:xfrm>
            <a:off x="166798" y="3722224"/>
            <a:ext cx="1358537" cy="9013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i="1" dirty="0">
                <a:solidFill>
                  <a:schemeClr val="tx1"/>
                </a:solidFill>
                <a:latin typeface="Times New Roman" panose="02020603050405020304" pitchFamily="18" charset="0"/>
                <a:cs typeface="Times New Roman" panose="02020603050405020304" pitchFamily="18" charset="0"/>
              </a:rPr>
              <a:t>January</a:t>
            </a:r>
            <a:r>
              <a:rPr lang="en-IN" sz="1800" i="1" dirty="0">
                <a:solidFill>
                  <a:schemeClr val="tx2">
                    <a:lumMod val="10000"/>
                  </a:schemeClr>
                </a:solidFill>
                <a:latin typeface="Times New Roman" panose="02020603050405020304" pitchFamily="18" charset="0"/>
                <a:cs typeface="Times New Roman" panose="02020603050405020304" pitchFamily="18" charset="0"/>
              </a:rPr>
              <a:t> </a:t>
            </a:r>
            <a:r>
              <a:rPr lang="en-IN" sz="1800" i="1" dirty="0">
                <a:solidFill>
                  <a:schemeClr val="tx1"/>
                </a:solidFill>
                <a:latin typeface="Times New Roman" panose="02020603050405020304" pitchFamily="18" charset="0"/>
                <a:cs typeface="Times New Roman" panose="02020603050405020304" pitchFamily="18" charset="0"/>
              </a:rPr>
              <a:t>2025</a:t>
            </a:r>
            <a:endParaRPr lang="en-IN" sz="1800" i="1" dirty="0">
              <a:solidFill>
                <a:schemeClr val="tx1"/>
              </a:solidFill>
              <a:latin typeface="Times New Roman" panose="02020603050405020304" pitchFamily="18" charset="0"/>
              <a:cs typeface="Times New Roman" panose="02020603050405020304" pitchFamily="18" charset="0"/>
            </a:endParaRPr>
          </a:p>
        </p:txBody>
      </p:sp>
      <p:sp>
        <p:nvSpPr>
          <p:cNvPr id="6" name="Oval 5"/>
          <p:cNvSpPr/>
          <p:nvPr/>
        </p:nvSpPr>
        <p:spPr>
          <a:xfrm>
            <a:off x="1710649" y="3732156"/>
            <a:ext cx="1358537" cy="9013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i="1" dirty="0">
                <a:solidFill>
                  <a:schemeClr val="tx1"/>
                </a:solidFill>
                <a:latin typeface="Times New Roman" panose="02020603050405020304" pitchFamily="18" charset="0"/>
                <a:cs typeface="Times New Roman" panose="02020603050405020304" pitchFamily="18" charset="0"/>
              </a:rPr>
              <a:t>February 2025</a:t>
            </a:r>
            <a:endParaRPr lang="en-IN" sz="1800" i="1" dirty="0">
              <a:solidFill>
                <a:schemeClr val="tx1"/>
              </a:solidFill>
              <a:latin typeface="Times New Roman" panose="02020603050405020304" pitchFamily="18" charset="0"/>
              <a:cs typeface="Times New Roman" panose="02020603050405020304" pitchFamily="18" charset="0"/>
            </a:endParaRPr>
          </a:p>
        </p:txBody>
      </p:sp>
      <p:sp>
        <p:nvSpPr>
          <p:cNvPr id="7" name="Oval 6"/>
          <p:cNvSpPr/>
          <p:nvPr/>
        </p:nvSpPr>
        <p:spPr>
          <a:xfrm>
            <a:off x="5693181" y="3683596"/>
            <a:ext cx="1358537" cy="90133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i="1" dirty="0">
                <a:solidFill>
                  <a:schemeClr val="tx1"/>
                </a:solidFill>
                <a:latin typeface="Times New Roman" panose="02020603050405020304" pitchFamily="18" charset="0"/>
                <a:cs typeface="Times New Roman" panose="02020603050405020304" pitchFamily="18" charset="0"/>
              </a:rPr>
              <a:t>April</a:t>
            </a:r>
            <a:r>
              <a:rPr lang="en-IN" sz="1800" i="1" dirty="0">
                <a:solidFill>
                  <a:schemeClr val="tx2">
                    <a:lumMod val="10000"/>
                  </a:schemeClr>
                </a:solidFill>
                <a:latin typeface="Times New Roman" panose="02020603050405020304" pitchFamily="18" charset="0"/>
                <a:cs typeface="Times New Roman" panose="02020603050405020304" pitchFamily="18" charset="0"/>
              </a:rPr>
              <a:t> </a:t>
            </a:r>
            <a:r>
              <a:rPr lang="en-IN" sz="1800" i="1" dirty="0">
                <a:solidFill>
                  <a:schemeClr val="tx1"/>
                </a:solidFill>
                <a:latin typeface="Times New Roman" panose="02020603050405020304" pitchFamily="18" charset="0"/>
                <a:cs typeface="Times New Roman" panose="02020603050405020304" pitchFamily="18" charset="0"/>
              </a:rPr>
              <a:t>2025</a:t>
            </a:r>
            <a:endParaRPr lang="en-IN" sz="1800" i="1" dirty="0">
              <a:solidFill>
                <a:schemeClr val="tx1"/>
              </a:solidFill>
              <a:latin typeface="Times New Roman" panose="02020603050405020304" pitchFamily="18" charset="0"/>
              <a:cs typeface="Times New Roman" panose="02020603050405020304" pitchFamily="18" charset="0"/>
            </a:endParaRPr>
          </a:p>
        </p:txBody>
      </p:sp>
      <p:sp>
        <p:nvSpPr>
          <p:cNvPr id="8" name="Oval 7"/>
          <p:cNvSpPr/>
          <p:nvPr/>
        </p:nvSpPr>
        <p:spPr>
          <a:xfrm>
            <a:off x="7519961" y="3683596"/>
            <a:ext cx="1358537" cy="9013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i="1" dirty="0">
                <a:solidFill>
                  <a:schemeClr val="tx1"/>
                </a:solidFill>
                <a:latin typeface="Times New Roman" panose="02020603050405020304" pitchFamily="18" charset="0"/>
                <a:cs typeface="Times New Roman" panose="02020603050405020304" pitchFamily="18" charset="0"/>
              </a:rPr>
              <a:t>May 2025</a:t>
            </a:r>
            <a:endParaRPr lang="en-IN" sz="1800" i="1" dirty="0">
              <a:solidFill>
                <a:schemeClr val="tx1"/>
              </a:solidFill>
              <a:latin typeface="Times New Roman" panose="02020603050405020304" pitchFamily="18" charset="0"/>
              <a:cs typeface="Times New Roman" panose="02020603050405020304" pitchFamily="18" charset="0"/>
            </a:endParaRPr>
          </a:p>
        </p:txBody>
      </p:sp>
      <p:sp>
        <p:nvSpPr>
          <p:cNvPr id="13" name="Arrow: Curved Down 12"/>
          <p:cNvSpPr/>
          <p:nvPr/>
        </p:nvSpPr>
        <p:spPr>
          <a:xfrm>
            <a:off x="481172" y="2024742"/>
            <a:ext cx="2073398" cy="1737203"/>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n/>
                <a:solidFill>
                  <a:schemeClr val="tx1"/>
                </a:solidFill>
                <a:effectLst>
                  <a:outerShdw blurRad="38100" dist="19050" dir="2700000" algn="tl" rotWithShape="0">
                    <a:schemeClr val="dk1">
                      <a:alpha val="40000"/>
                    </a:schemeClr>
                  </a:outerShdw>
                </a:effectLst>
                <a:sym typeface="+mn-ea"/>
              </a:rPr>
              <a:t>Data Preparation and Baseline Model    (Weeks 1-4)</a:t>
            </a:r>
            <a:endParaRPr lang="en-US" sz="1600" dirty="0">
              <a:ln/>
              <a:solidFill>
                <a:schemeClr val="tx1"/>
              </a:solidFill>
              <a:effectLst>
                <a:outerShdw blurRad="38100" dist="19050" dir="2700000" algn="tl" rotWithShape="0">
                  <a:schemeClr val="dk1">
                    <a:alpha val="40000"/>
                  </a:schemeClr>
                </a:outerShdw>
              </a:effectLst>
            </a:endParaRPr>
          </a:p>
          <a:p>
            <a:pPr algn="ctr"/>
            <a:endParaRPr lang="en-US" sz="1600" b="1" dirty="0">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4" name="Arrow: Curved Down 13"/>
          <p:cNvSpPr/>
          <p:nvPr/>
        </p:nvSpPr>
        <p:spPr>
          <a:xfrm>
            <a:off x="4546676" y="1946394"/>
            <a:ext cx="2018662" cy="1737203"/>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IN" sz="2000" b="1" dirty="0">
                <a:solidFill>
                  <a:schemeClr val="tx1"/>
                </a:solidFill>
                <a:latin typeface="Times New Roman" panose="02020603050405020304" pitchFamily="18" charset="0"/>
                <a:cs typeface="Times New Roman" panose="02020603050405020304" pitchFamily="18" charset="0"/>
              </a:rPr>
              <a:t>Thesis Review </a:t>
            </a:r>
            <a:endParaRPr lang="en-US" altLang="en-IN" sz="2000" b="1" dirty="0">
              <a:solidFill>
                <a:schemeClr val="tx1"/>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431074" y="4716236"/>
            <a:ext cx="1991615" cy="584775"/>
          </a:xfrm>
          <a:prstGeom prst="rect">
            <a:avLst/>
          </a:prstGeom>
          <a:noFill/>
        </p:spPr>
        <p:txBody>
          <a:bodyPr wrap="square">
            <a:spAutoFit/>
          </a:bodyPr>
          <a:lstStyle/>
          <a:p>
            <a:r>
              <a:rPr lang="en-IN" sz="1600" b="1" dirty="0">
                <a:latin typeface="Times New Roman" panose="02020603050405020304" pitchFamily="18" charset="0"/>
                <a:cs typeface="Times New Roman" panose="02020603050405020304" pitchFamily="18" charset="0"/>
              </a:rPr>
              <a:t>Project proposal, </a:t>
            </a:r>
            <a:endParaRPr lang="en-IN" sz="1600" b="1" dirty="0">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Knowing overview</a:t>
            </a:r>
            <a:endParaRPr lang="en-IN" sz="1600" b="1"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7390615" y="4734387"/>
            <a:ext cx="1657702" cy="615553"/>
          </a:xfrm>
          <a:prstGeom prst="rect">
            <a:avLst/>
          </a:prstGeom>
          <a:noFill/>
        </p:spPr>
        <p:txBody>
          <a:bodyPr wrap="square">
            <a:spAutoFit/>
          </a:bodyPr>
          <a:lstStyle/>
          <a:p>
            <a:r>
              <a:rPr lang="en-IN" sz="1600" b="1" dirty="0">
                <a:latin typeface="Times New Roman" panose="02020603050405020304" pitchFamily="18" charset="0"/>
                <a:cs typeface="Times New Roman" panose="02020603050405020304" pitchFamily="18" charset="0"/>
              </a:rPr>
              <a:t>Final evaluation and submission</a:t>
            </a:r>
            <a:r>
              <a:rPr lang="en-IN" dirty="0"/>
              <a:t>.</a:t>
            </a:r>
            <a:endParaRPr lang="en-IN" dirty="0"/>
          </a:p>
        </p:txBody>
      </p:sp>
      <p:sp>
        <p:nvSpPr>
          <p:cNvPr id="20" name="Arrow: Curved Down 19"/>
          <p:cNvSpPr/>
          <p:nvPr/>
        </p:nvSpPr>
        <p:spPr>
          <a:xfrm>
            <a:off x="6565337" y="1946394"/>
            <a:ext cx="2033590" cy="1737203"/>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b="1" dirty="0">
              <a:solidFill>
                <a:schemeClr val="tx1"/>
              </a:solidFill>
              <a:latin typeface="Times New Roman" panose="02020603050405020304" pitchFamily="18" charset="0"/>
              <a:cs typeface="Times New Roman" panose="02020603050405020304" pitchFamily="18" charset="0"/>
            </a:endParaRPr>
          </a:p>
          <a:p>
            <a:pPr algn="ctr"/>
            <a:r>
              <a:rPr lang="en-IN" sz="1600" b="1" dirty="0">
                <a:solidFill>
                  <a:schemeClr val="tx1"/>
                </a:solidFill>
                <a:latin typeface="Times New Roman" panose="02020603050405020304" pitchFamily="18" charset="0"/>
                <a:cs typeface="Times New Roman" panose="02020603050405020304" pitchFamily="18" charset="0"/>
              </a:rPr>
              <a:t>completing</a:t>
            </a:r>
            <a:endParaRPr lang="en-IN" sz="1600" b="1" dirty="0">
              <a:solidFill>
                <a:schemeClr val="tx1"/>
              </a:solidFill>
              <a:latin typeface="Times New Roman" panose="02020603050405020304" pitchFamily="18" charset="0"/>
              <a:cs typeface="Times New Roman" panose="02020603050405020304" pitchFamily="18" charset="0"/>
            </a:endParaRPr>
          </a:p>
          <a:p>
            <a:pPr algn="ctr"/>
            <a:r>
              <a:rPr lang="en-IN" sz="1600" b="1" dirty="0">
                <a:solidFill>
                  <a:schemeClr val="tx1"/>
                </a:solidFill>
                <a:latin typeface="Times New Roman" panose="02020603050405020304" pitchFamily="18" charset="0"/>
                <a:cs typeface="Times New Roman" panose="02020603050405020304" pitchFamily="18" charset="0"/>
              </a:rPr>
              <a:t>Research and Preparing Report</a:t>
            </a:r>
            <a:endParaRPr lang="en-IN" sz="1600" b="1" dirty="0">
              <a:solidFill>
                <a:schemeClr val="tx1"/>
              </a:solidFill>
              <a:latin typeface="Times New Roman" panose="02020603050405020304" pitchFamily="18" charset="0"/>
              <a:cs typeface="Times New Roman" panose="02020603050405020304" pitchFamily="18" charset="0"/>
            </a:endParaRPr>
          </a:p>
          <a:p>
            <a:pPr algn="ctr"/>
            <a:endParaRPr lang="en-IN" dirty="0">
              <a:solidFill>
                <a:schemeClr val="tx1"/>
              </a:solidFill>
            </a:endParaRPr>
          </a:p>
        </p:txBody>
      </p:sp>
      <p:sp>
        <p:nvSpPr>
          <p:cNvPr id="4" name="Arrow: Curved Down 3"/>
          <p:cNvSpPr/>
          <p:nvPr/>
        </p:nvSpPr>
        <p:spPr>
          <a:xfrm>
            <a:off x="2569498" y="2004884"/>
            <a:ext cx="2018661" cy="1737203"/>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n/>
                <a:solidFill>
                  <a:schemeClr val="tx1"/>
                </a:solidFill>
                <a:effectLst>
                  <a:outerShdw blurRad="38100" dist="19050" dir="2700000" algn="tl" rotWithShape="0">
                    <a:schemeClr val="dk1">
                      <a:alpha val="40000"/>
                    </a:schemeClr>
                  </a:outerShdw>
                </a:effectLst>
                <a:sym typeface="+mn-ea"/>
              </a:rPr>
              <a:t>Advanced Techniques and Model Optimization (Weeks 5-8)</a:t>
            </a:r>
            <a:endParaRPr lang="en-US" sz="1600" dirty="0">
              <a:ln/>
              <a:solidFill>
                <a:schemeClr val="tx1"/>
              </a:solidFill>
              <a:effectLst>
                <a:outerShdw blurRad="38100" dist="19050" dir="2700000" algn="tl" rotWithShape="0">
                  <a:schemeClr val="dk1">
                    <a:alpha val="40000"/>
                  </a:schemeClr>
                </a:outerShdw>
              </a:effectLst>
            </a:endParaRPr>
          </a:p>
          <a:p>
            <a:pPr algn="ctr"/>
            <a:endParaRPr lang="en-US" sz="1600" dirty="0">
              <a:ln/>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Oval 4"/>
          <p:cNvSpPr/>
          <p:nvPr/>
        </p:nvSpPr>
        <p:spPr>
          <a:xfrm>
            <a:off x="3751318" y="3696528"/>
            <a:ext cx="1358537" cy="90133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i="1" dirty="0">
                <a:solidFill>
                  <a:schemeClr val="tx1"/>
                </a:solidFill>
                <a:latin typeface="Times New Roman" panose="02020603050405020304" pitchFamily="18" charset="0"/>
                <a:cs typeface="Times New Roman" panose="02020603050405020304" pitchFamily="18" charset="0"/>
              </a:rPr>
              <a:t>March</a:t>
            </a:r>
            <a:r>
              <a:rPr lang="en-IN" sz="1800" i="1" dirty="0">
                <a:solidFill>
                  <a:schemeClr val="tx2">
                    <a:lumMod val="10000"/>
                  </a:schemeClr>
                </a:solidFill>
                <a:latin typeface="Times New Roman" panose="02020603050405020304" pitchFamily="18" charset="0"/>
                <a:cs typeface="Times New Roman" panose="02020603050405020304" pitchFamily="18" charset="0"/>
              </a:rPr>
              <a:t> </a:t>
            </a:r>
            <a:r>
              <a:rPr lang="en-IN" sz="1800" i="1" dirty="0">
                <a:solidFill>
                  <a:schemeClr val="tx1"/>
                </a:solidFill>
                <a:latin typeface="Times New Roman" panose="02020603050405020304" pitchFamily="18" charset="0"/>
                <a:cs typeface="Times New Roman" panose="02020603050405020304" pitchFamily="18" charset="0"/>
              </a:rPr>
              <a:t>2025</a:t>
            </a:r>
            <a:endParaRPr lang="en-IN" sz="1800" i="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12"/>
          <p:cNvSpPr txBox="1">
            <a:spLocks noGrp="1"/>
          </p:cNvSpPr>
          <p:nvPr>
            <p:ph type="title"/>
          </p:nvPr>
        </p:nvSpPr>
        <p:spPr>
          <a:xfrm>
            <a:off x="2050868" y="404274"/>
            <a:ext cx="5682343" cy="1150207"/>
          </a:xfrm>
          <a:prstGeom prst="rect">
            <a:avLst/>
          </a:prstGeom>
          <a:noFill/>
          <a:ln>
            <a:noFill/>
          </a:ln>
        </p:spPr>
        <p:txBody>
          <a:bodyPr spcFirstLastPara="1" wrap="square" lIns="91425" tIns="45700" rIns="91425" bIns="45700" anchor="t" anchorCtr="0">
            <a:noAutofit/>
          </a:bodyPr>
          <a:lstStyle/>
          <a:p>
            <a:pPr algn="ctr">
              <a:buSzPts val="1100"/>
            </a:pPr>
            <a:r>
              <a:rPr lang="en-US" b="1" dirty="0">
                <a:latin typeface="Algerian" panose="04020705040A02060702" charset="0"/>
                <a:cs typeface="Algerian" panose="04020705040A02060702" charset="0"/>
              </a:rPr>
              <a:t>CONCLUSION</a:t>
            </a:r>
            <a:endParaRPr lang="en-IN" b="1" dirty="0">
              <a:latin typeface="Algerian" panose="04020705040A02060702" charset="0"/>
              <a:cs typeface="Algerian" panose="04020705040A02060702" charset="0"/>
            </a:endParaRPr>
          </a:p>
        </p:txBody>
      </p:sp>
      <p:sp>
        <p:nvSpPr>
          <p:cNvPr id="126" name="Google Shape;126;p12"/>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7" name="TextBox 6"/>
          <p:cNvSpPr txBox="1"/>
          <p:nvPr/>
        </p:nvSpPr>
        <p:spPr>
          <a:xfrm>
            <a:off x="671830" y="1698625"/>
            <a:ext cx="8016875" cy="3963035"/>
          </a:xfrm>
          <a:prstGeom prst="rect">
            <a:avLst/>
          </a:prstGeom>
          <a:noFill/>
        </p:spPr>
        <p:txBody>
          <a:bodyPr wrap="square">
            <a:noAutofit/>
          </a:bodyPr>
          <a:lstStyle/>
          <a:p>
            <a:r>
              <a:rPr lang="en-US" altLang="en-US" dirty="0">
                <a:latin typeface="Arial" panose="020B0604020202020204" pitchFamily="34" charset="0"/>
                <a:cs typeface="Arial" panose="020B0604020202020204" pitchFamily="34" charset="0"/>
              </a:rPr>
              <a:t>CNN models have shown to increase accuracy with fine tuning of hyper parameters. Various </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CNN architectures are compared in the study to get better accuracy and to compare which </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architecture gives better performance for this dataset. Model performance of all four CNN </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models such as VGG19, ResNet50, Inception-ResNetv2 and DenseNet121 have shown </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increased accuracy. Although the pre-trained models are available, fine-tuning of these models</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are necessary to obtain desired results. In this study Inception-ResNetv2 has shown a very high_x0002_test accuracy rate of 99.7% when compared to other models where the accuracy of VGG19, </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ResNet50 and DenseNet121 are 92,99 and 99.4% respectively. When the triplet neural network </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model is trained on these four pre-trained models DenseNet121 achieved test accuracy of </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99.08% which is the highest of all other four. Test accuracies of other three models are 97.69, </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96.2, 97.04% for VGG19, ResNet50 and Inception-ResNetv2 respectively. The obtained model </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with high accuracy has significantly classified cancer images from non-cancerous images </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which is a crucial step in cancer diagnosis. There were no misclassifications among cancer and </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non-cancer images. Only very few misclassifications happened among the two lung cancer </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subtypes, that is adenocarcinoma and squamous cell carcinoma. Although the image aspect </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ratio of image trained triplet neural networks is low, that is 128×128×3 and batch size is 16 due </a:t>
            </a:r>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to GPU constraints, the triplet network model has shown better performance.</a:t>
            </a:r>
            <a:endParaRPr lang="en-US" altLang="en-US" dirty="0">
              <a:latin typeface="Arial" panose="020B0604020202020204" pitchFamily="34" charset="0"/>
              <a:cs typeface="Arial" panose="020B0604020202020204" pitchFamily="34" charset="0"/>
            </a:endParaRPr>
          </a:p>
          <a:p>
            <a:endParaRPr lang="en-US" altLang="en-US"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4"/>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152" name="Google Shape;152;p14"/>
          <p:cNvSpPr txBox="1">
            <a:spLocks noGrp="1"/>
          </p:cNvSpPr>
          <p:nvPr>
            <p:ph type="sldNum" idx="4294967295"/>
          </p:nvPr>
        </p:nvSpPr>
        <p:spPr>
          <a:xfrm>
            <a:off x="7253288" y="6562725"/>
            <a:ext cx="2106612" cy="187325"/>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3" name="Text Box 2"/>
          <p:cNvSpPr txBox="1"/>
          <p:nvPr/>
        </p:nvSpPr>
        <p:spPr>
          <a:xfrm>
            <a:off x="1947545" y="597535"/>
            <a:ext cx="5488305" cy="521970"/>
          </a:xfrm>
          <a:prstGeom prst="rect">
            <a:avLst/>
          </a:prstGeom>
          <a:noFill/>
        </p:spPr>
        <p:txBody>
          <a:bodyPr wrap="square" rtlCol="0">
            <a:spAutoFit/>
          </a:bodyPr>
          <a:p>
            <a:pPr algn="ctr"/>
            <a:r>
              <a:rPr lang="en-US" altLang="en-US" sz="2800">
                <a:latin typeface="Algerian" panose="04020705040A02060702" charset="0"/>
                <a:cs typeface="Algerian" panose="04020705040A02060702" charset="0"/>
              </a:rPr>
              <a:t>References</a:t>
            </a:r>
            <a:endParaRPr lang="en-US" altLang="en-US" sz="2800">
              <a:latin typeface="Algerian" panose="04020705040A02060702" charset="0"/>
              <a:cs typeface="Algerian" panose="04020705040A02060702" charset="0"/>
            </a:endParaRPr>
          </a:p>
        </p:txBody>
      </p:sp>
      <p:sp>
        <p:nvSpPr>
          <p:cNvPr id="4" name="Text Box 3"/>
          <p:cNvSpPr txBox="1"/>
          <p:nvPr/>
        </p:nvSpPr>
        <p:spPr>
          <a:xfrm>
            <a:off x="143510" y="1504315"/>
            <a:ext cx="9250045" cy="4831080"/>
          </a:xfrm>
          <a:prstGeom prst="rect">
            <a:avLst/>
          </a:prstGeom>
          <a:noFill/>
        </p:spPr>
        <p:txBody>
          <a:bodyPr wrap="square" rtlCol="0">
            <a:spAutoFit/>
          </a:bodyPr>
          <a:p>
            <a:r>
              <a:rPr lang="en-US" altLang="en-US"/>
              <a:t>[1] Agarwal, N., Balasubramanian, V. N., &amp; Jawahar, C. V. (2018). Improving multiclass </a:t>
            </a:r>
            <a:endParaRPr lang="en-US" altLang="en-US"/>
          </a:p>
          <a:p>
            <a:r>
              <a:rPr lang="en-US" altLang="en-US"/>
              <a:t>classification by deep networks using DAGSVM and Triplet Loss. Pattern Recognition </a:t>
            </a:r>
            <a:endParaRPr lang="en-US" altLang="en-US"/>
          </a:p>
          <a:p>
            <a:r>
              <a:rPr lang="en-US" altLang="en-US"/>
              <a:t>Letters, 112, 184–190.</a:t>
            </a:r>
            <a:endParaRPr lang="en-US" altLang="en-US"/>
          </a:p>
          <a:p>
            <a:r>
              <a:rPr lang="en-US" altLang="en-US"/>
              <a:t>[2] Abdel-Zaher AM, Eldeib AM (2016) Breast cancer classification using deep belief </a:t>
            </a:r>
            <a:endParaRPr lang="en-US" altLang="en-US"/>
          </a:p>
          <a:p>
            <a:r>
              <a:rPr lang="en-US" altLang="en-US"/>
              <a:t>networks. Expert Syst Appl 46:139–144.</a:t>
            </a:r>
            <a:endParaRPr lang="en-US" altLang="en-US"/>
          </a:p>
          <a:p>
            <a:r>
              <a:rPr lang="en-US" altLang="en-US"/>
              <a:t>[3] Agarwal, N., Balasubramanian, V. N., &amp; Jawahar, C. V. (2018). Improving multiclass </a:t>
            </a:r>
            <a:endParaRPr lang="en-US" altLang="en-US"/>
          </a:p>
          <a:p>
            <a:r>
              <a:rPr lang="en-US" altLang="en-US"/>
              <a:t>classification by deep networks using DAGSVM and Triplet Loss. Pattern Recognition </a:t>
            </a:r>
            <a:endParaRPr lang="en-US" altLang="en-US"/>
          </a:p>
          <a:p>
            <a:r>
              <a:rPr lang="en-US" altLang="en-US"/>
              <a:t>Letters, 112, 184–190.</a:t>
            </a:r>
            <a:endParaRPr lang="en-US" altLang="en-US"/>
          </a:p>
          <a:p>
            <a:r>
              <a:rPr lang="en-US" altLang="en-US"/>
              <a:t>[4] Akkus, Z., Ali, I., Sedlar, J., Agrawal, J. P., Parney, I. F., Giannini, C., &amp; Erickson, B. J. </a:t>
            </a:r>
            <a:endParaRPr lang="en-US" altLang="en-US"/>
          </a:p>
          <a:p>
            <a:r>
              <a:rPr lang="en-US" altLang="en-US"/>
              <a:t>(2017). Predicting deletion of chromosomal arms 1p/19q in low-grade gliomas from MR </a:t>
            </a:r>
            <a:endParaRPr lang="en-US" altLang="en-US"/>
          </a:p>
          <a:p>
            <a:r>
              <a:rPr lang="en-US" altLang="en-US"/>
              <a:t>images using machine intelligence. Journal of Digital Imaging, 30(4), 469–476.</a:t>
            </a:r>
            <a:endParaRPr lang="en-US" altLang="en-US"/>
          </a:p>
          <a:p>
            <a:r>
              <a:rPr lang="en-US" altLang="en-US"/>
              <a:t>[5] Albarqouni S, Baur C, Achilles F, Belagiannis V, Demirci S, Navab N (2016) Aggnet: </a:t>
            </a:r>
            <a:endParaRPr lang="en-US" altLang="en-US"/>
          </a:p>
          <a:p>
            <a:r>
              <a:rPr lang="en-US" altLang="en-US"/>
              <a:t>deep learning from crowds for mitosis detection in breast cancer histology images. IEEE </a:t>
            </a:r>
            <a:endParaRPr lang="en-US" altLang="en-US"/>
          </a:p>
          <a:p>
            <a:r>
              <a:rPr lang="en-US" altLang="en-US"/>
              <a:t>Trans Med Imaging 35(5):1313–1321</a:t>
            </a:r>
            <a:endParaRPr lang="en-US" altLang="en-US"/>
          </a:p>
          <a:p>
            <a:r>
              <a:rPr lang="en-US" altLang="en-US"/>
              <a:t>[6] Bashiri, A., Ghazisaeedi, M., Safdari, R., Shahmoradi, L., &amp; Ehtesham, H. (2017). </a:t>
            </a:r>
            <a:endParaRPr lang="en-US" altLang="en-US"/>
          </a:p>
          <a:p>
            <a:r>
              <a:rPr lang="en-US" altLang="en-US"/>
              <a:t>Improving the prediction of survival in cancer patients by using machine learning </a:t>
            </a:r>
            <a:endParaRPr lang="en-US" altLang="en-US"/>
          </a:p>
          <a:p>
            <a:r>
              <a:rPr lang="en-US" altLang="en-US"/>
              <a:t>techniques: Experience of gene expression data: A narrative review. Iranian Journal of </a:t>
            </a:r>
            <a:endParaRPr lang="en-US" altLang="en-US"/>
          </a:p>
          <a:p>
            <a:r>
              <a:rPr lang="en-US" altLang="en-US"/>
              <a:t>Public Health, 46(2), 165–172</a:t>
            </a:r>
            <a:endParaRPr lang="en-US" altLang="en-US"/>
          </a:p>
          <a:p>
            <a:r>
              <a:rPr lang="en-US" altLang="en-US"/>
              <a:t>[7] Bijaya Kumar Hatuwal, H.C.T., (2021) Lung Cancer Detection Using Convolutional </a:t>
            </a:r>
            <a:endParaRPr lang="en-US" altLang="en-US"/>
          </a:p>
          <a:p>
            <a:r>
              <a:rPr lang="en-US" altLang="en-US"/>
              <a:t>Neural Network on histopathological images. [online] Ijcttjournal.org. Available at: </a:t>
            </a:r>
            <a:endParaRPr lang="en-US" altLang="en-US"/>
          </a:p>
          <a:p>
            <a:r>
              <a:rPr lang="en-US" altLang="en-US"/>
              <a:t>http://www.ijcttjournal.org/archives/ijctt-v68i10p104 [Accessed 19 Jun. 2021].</a:t>
            </a:r>
            <a:endParaRPr lang="en-US" altLang="en-US"/>
          </a:p>
          <a:p>
            <a:endParaRPr lang="en-US"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4"/>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152" name="Google Shape;152;p14"/>
          <p:cNvSpPr txBox="1">
            <a:spLocks noGrp="1"/>
          </p:cNvSpPr>
          <p:nvPr>
            <p:ph type="sldNum" idx="4294967295"/>
          </p:nvPr>
        </p:nvSpPr>
        <p:spPr>
          <a:xfrm>
            <a:off x="7253288" y="6562725"/>
            <a:ext cx="2106612" cy="187325"/>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3" name="Text Box 2"/>
          <p:cNvSpPr txBox="1"/>
          <p:nvPr/>
        </p:nvSpPr>
        <p:spPr>
          <a:xfrm>
            <a:off x="2583815" y="423545"/>
            <a:ext cx="3781425" cy="460375"/>
          </a:xfrm>
          <a:prstGeom prst="rect">
            <a:avLst/>
          </a:prstGeom>
          <a:noFill/>
        </p:spPr>
        <p:txBody>
          <a:bodyPr wrap="square" rtlCol="0">
            <a:spAutoFit/>
          </a:bodyPr>
          <a:p>
            <a:pPr algn="ctr"/>
            <a:r>
              <a:rPr lang="en-US" altLang="en-US" sz="2400">
                <a:latin typeface="Algerian" panose="04020705040A02060702" charset="0"/>
                <a:cs typeface="Algerian" panose="04020705040A02060702" charset="0"/>
              </a:rPr>
              <a:t>References</a:t>
            </a:r>
            <a:endParaRPr lang="en-US" altLang="en-US" sz="2400">
              <a:latin typeface="Algerian" panose="04020705040A02060702" charset="0"/>
              <a:cs typeface="Algerian" panose="04020705040A02060702" charset="0"/>
            </a:endParaRPr>
          </a:p>
        </p:txBody>
      </p:sp>
      <p:sp>
        <p:nvSpPr>
          <p:cNvPr id="4" name="Text Box 3"/>
          <p:cNvSpPr txBox="1"/>
          <p:nvPr/>
        </p:nvSpPr>
        <p:spPr>
          <a:xfrm>
            <a:off x="0" y="1369060"/>
            <a:ext cx="8874125" cy="5046345"/>
          </a:xfrm>
          <a:prstGeom prst="rect">
            <a:avLst/>
          </a:prstGeom>
          <a:noFill/>
        </p:spPr>
        <p:txBody>
          <a:bodyPr wrap="square" rtlCol="0">
            <a:spAutoFit/>
          </a:bodyPr>
          <a:p>
            <a:r>
              <a:rPr lang="en-US" altLang="en-US"/>
              <a:t>[8] Borkowski, A.A., Bui, M.M., Thomas, L.B., Wilson, C.P., DeLand, L.A. and Mastorides, </a:t>
            </a:r>
            <a:endParaRPr lang="en-US" altLang="en-US"/>
          </a:p>
          <a:p>
            <a:r>
              <a:rPr lang="en-US" altLang="en-US"/>
              <a:t>S.M., (2019) Lung and Colon Cancer Histopathological Image Dataset (LC25000). arXiv </a:t>
            </a:r>
            <a:endParaRPr lang="en-US" altLang="en-US"/>
          </a:p>
          <a:p>
            <a:r>
              <a:rPr lang="en-US" altLang="en-US"/>
              <a:t>[eess.IV]. Available at: http://arxiv.org/abs/1912.12142 [Accessed 17 Jun. 2021].</a:t>
            </a:r>
            <a:endParaRPr lang="en-US" altLang="en-US"/>
          </a:p>
          <a:p>
            <a:r>
              <a:rPr lang="en-US" altLang="en-US"/>
              <a:t>[9] Bray, F., Ferlay, J., Soerjomataram, I., Siegel, R.L., Torre, L.A. and Jemal, A., (2018) </a:t>
            </a:r>
            <a:endParaRPr lang="en-US" altLang="en-US"/>
          </a:p>
          <a:p>
            <a:r>
              <a:rPr lang="en-US" altLang="en-US"/>
              <a:t>Global cancer statistics 2018: GLOBOCAN estimates of incidence and mortality </a:t>
            </a:r>
            <a:endParaRPr lang="en-US" altLang="en-US"/>
          </a:p>
          <a:p>
            <a:r>
              <a:rPr lang="en-US" altLang="en-US"/>
              <a:t>worldwide for 36 cancers in 185 countries. CA: a cancer journal for clinicians, 686, </a:t>
            </a:r>
            <a:endParaRPr lang="en-US" altLang="en-US"/>
          </a:p>
          <a:p>
            <a:r>
              <a:rPr lang="en-US" altLang="en-US"/>
              <a:t>pp.394–424.</a:t>
            </a:r>
            <a:endParaRPr lang="en-US" altLang="en-US"/>
          </a:p>
          <a:p>
            <a:r>
              <a:rPr lang="en-US" altLang="en-US"/>
              <a:t>P[10] Brennan, T.A., 2004. Medical malpractice. The New England Journal of Medicine, </a:t>
            </a:r>
            <a:endParaRPr lang="en-US" altLang="en-US"/>
          </a:p>
          <a:p>
            <a:r>
              <a:rPr lang="en-US" altLang="en-US"/>
              <a:t>350(3), p.283.</a:t>
            </a:r>
            <a:endParaRPr lang="en-US" altLang="en-US"/>
          </a:p>
          <a:p>
            <a:r>
              <a:rPr lang="en-US" altLang="en-US"/>
              <a:t>[11] Bron, E. E., Smits, M., van der Flier, W. M., Vrenken, H., Barkhof, F., Scheltens, P.,</a:t>
            </a:r>
            <a:endParaRPr lang="en-US" altLang="en-US"/>
          </a:p>
          <a:p>
            <a:r>
              <a:rPr lang="en-US" altLang="en-US"/>
              <a:t>Alzheimer’s Disease Neuroimaging Initiative. (2015). Standardized evaluation of </a:t>
            </a:r>
            <a:endParaRPr lang="en-US" altLang="en-US"/>
          </a:p>
          <a:p>
            <a:r>
              <a:rPr lang="en-US" altLang="en-US"/>
              <a:t>algorithms for computer-aided diagnosis of dementia based on structural MRI: the </a:t>
            </a:r>
            <a:endParaRPr lang="en-US" altLang="en-US"/>
          </a:p>
          <a:p>
            <a:r>
              <a:rPr lang="en-US" altLang="en-US"/>
              <a:t>CADDementia challenge. NeuroImage, 111, 562–579.</a:t>
            </a:r>
            <a:endParaRPr lang="en-US" altLang="en-US"/>
          </a:p>
          <a:p>
            <a:r>
              <a:rPr lang="en-US" altLang="en-US"/>
              <a:t>[12] Bukhari, S.U.K., Syed, A., Bokhari, S.K.A., Hussain, S.S., Armaghan, S.U. and Shah, </a:t>
            </a:r>
            <a:endParaRPr lang="en-US" altLang="en-US"/>
          </a:p>
          <a:p>
            <a:r>
              <a:rPr lang="en-US" altLang="en-US"/>
              <a:t>S.S.H., (2020) The histological diagnosis of colonic adenocarcinoma by applying partial </a:t>
            </a:r>
            <a:endParaRPr lang="en-US" altLang="en-US"/>
          </a:p>
          <a:p>
            <a:r>
              <a:rPr lang="en-US" altLang="en-US"/>
              <a:t>self supervised learning. bioRxiv, p.2020.08.15.20175760. </a:t>
            </a:r>
            <a:endParaRPr lang="en-US" altLang="en-US"/>
          </a:p>
          <a:p>
            <a:r>
              <a:rPr lang="en-US" altLang="en-US"/>
              <a:t>[13] Cancer.gov (2007) What Is Cancer? [online] Available at: </a:t>
            </a:r>
            <a:endParaRPr lang="en-US" altLang="en-US"/>
          </a:p>
          <a:p>
            <a:r>
              <a:rPr lang="en-US" altLang="en-US"/>
              <a:t>https://www.cancer.gov/about-cancer/understanding/what-is-cancer [Accessed 10 Jun. </a:t>
            </a:r>
            <a:endParaRPr lang="en-US" altLang="en-US"/>
          </a:p>
          <a:p>
            <a:r>
              <a:rPr lang="en-US" altLang="en-US"/>
              <a:t>2021]. </a:t>
            </a:r>
            <a:endParaRPr lang="en-US" altLang="en-US"/>
          </a:p>
          <a:p>
            <a:r>
              <a:rPr lang="en-US" altLang="en-US"/>
              <a:t>[14] Causey, J. L., Zhang, J., Ma, S., Jiang, B., Qualls, J. A., Politte, D. G., … Huang, X. </a:t>
            </a:r>
            <a:endParaRPr lang="en-US" altLang="en-US"/>
          </a:p>
          <a:p>
            <a:r>
              <a:rPr lang="en-US" altLang="en-US"/>
              <a:t>(2018). Highly accurate model for prediction of lung nodule malignancy with CT scans. </a:t>
            </a:r>
            <a:endParaRPr lang="en-US" altLang="en-US"/>
          </a:p>
          <a:p>
            <a:r>
              <a:rPr lang="en-US" altLang="en-US"/>
              <a:t>Scientific Reports, 8(1), 9286.</a:t>
            </a:r>
            <a:endParaRPr lang="en-US" altLang="en-US"/>
          </a:p>
          <a:p>
            <a:endParaRPr lang="en-US"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smtClean="0"/>
            </a:fld>
            <a:endParaRPr lang="en-US"/>
          </a:p>
        </p:txBody>
      </p:sp>
      <p:sp>
        <p:nvSpPr>
          <p:cNvPr id="6" name="Text Box 5"/>
          <p:cNvSpPr txBox="1"/>
          <p:nvPr/>
        </p:nvSpPr>
        <p:spPr>
          <a:xfrm>
            <a:off x="37465" y="1431290"/>
            <a:ext cx="9279255" cy="306705"/>
          </a:xfrm>
          <a:prstGeom prst="rect">
            <a:avLst/>
          </a:prstGeom>
          <a:noFill/>
        </p:spPr>
        <p:txBody>
          <a:bodyPr wrap="square" rtlCol="0">
            <a:spAutoFit/>
          </a:bodyPr>
          <a:p>
            <a:endParaRPr lang="en-US"/>
          </a:p>
        </p:txBody>
      </p:sp>
      <p:sp>
        <p:nvSpPr>
          <p:cNvPr id="8" name="Text Box 7"/>
          <p:cNvSpPr txBox="1"/>
          <p:nvPr/>
        </p:nvSpPr>
        <p:spPr>
          <a:xfrm>
            <a:off x="37465" y="1352550"/>
            <a:ext cx="9360535" cy="5398135"/>
          </a:xfrm>
          <a:prstGeom prst="rect">
            <a:avLst/>
          </a:prstGeom>
          <a:noFill/>
        </p:spPr>
        <p:txBody>
          <a:bodyPr wrap="square" rtlCol="0">
            <a:noAutofit/>
          </a:bodyPr>
          <a:p>
            <a:r>
              <a:rPr lang="en-US" altLang="en-US"/>
              <a:t>[21] Ding J, Zhou S, Guan J (2010) Mirensvm: towards better prediction of microrna </a:t>
            </a:r>
            <a:endParaRPr lang="en-US" altLang="en-US"/>
          </a:p>
          <a:p>
            <a:r>
              <a:rPr lang="en-US" altLang="en-US"/>
              <a:t>precursors using an ensemble svm classifier with multi-loop features. BMC Bioinf </a:t>
            </a:r>
            <a:endParaRPr lang="en-US" altLang="en-US"/>
          </a:p>
          <a:p>
            <a:r>
              <a:rPr lang="en-US" altLang="en-US"/>
              <a:t>11(11):1 </a:t>
            </a:r>
            <a:endParaRPr lang="en-US" altLang="en-US"/>
          </a:p>
          <a:p>
            <a:r>
              <a:rPr lang="en-US" altLang="en-US"/>
              <a:t>[22] Doi, K. (2007). Computer-aided diagnosis in medical imaging: historical review, </a:t>
            </a:r>
            <a:endParaRPr lang="en-US" altLang="en-US"/>
          </a:p>
          <a:p>
            <a:r>
              <a:rPr lang="en-US" altLang="en-US"/>
              <a:t>current status and future potential. Computerized Medical Imaging and Graphics: The </a:t>
            </a:r>
            <a:endParaRPr lang="en-US" altLang="en-US"/>
          </a:p>
          <a:p>
            <a:r>
              <a:rPr lang="en-US" altLang="en-US"/>
              <a:t>Official Journal of the Computerized Medical Imaging Society, 31(4–5), 198–211.</a:t>
            </a:r>
            <a:endParaRPr lang="en-US" altLang="en-US"/>
          </a:p>
          <a:p>
            <a:r>
              <a:rPr lang="en-US" altLang="en-US"/>
              <a:t>[23] Dwivedi AK (2018) Artificial neural network model for effective cancer classification </a:t>
            </a:r>
            <a:endParaRPr lang="en-US" altLang="en-US"/>
          </a:p>
          <a:p>
            <a:r>
              <a:rPr lang="en-US" altLang="en-US"/>
              <a:t>using microarray gene expression data. Neural Comput Appl 29(12):1545–1554</a:t>
            </a:r>
            <a:endParaRPr lang="en-US" altLang="en-US"/>
          </a:p>
          <a:p>
            <a:r>
              <a:rPr lang="en-US" altLang="en-US"/>
              <a:t>[24] Ehteshami Bejnordi, B., Veta, M., Johannes van Diest, P., van Ginneken, B., </a:t>
            </a:r>
            <a:endParaRPr lang="en-US" altLang="en-US"/>
          </a:p>
          <a:p>
            <a:r>
              <a:rPr lang="en-US" altLang="en-US"/>
              <a:t>Karssemeijer, N., Litjens, G., … and the CAMELYON16 Consortium. (2017). Diagnostic </a:t>
            </a:r>
            <a:endParaRPr lang="en-US" altLang="en-US"/>
          </a:p>
          <a:p>
            <a:r>
              <a:rPr lang="en-US" altLang="en-US"/>
              <a:t>assessment of deep learning algorithms for detection of lymph node metastases in women </a:t>
            </a:r>
            <a:endParaRPr lang="en-US" altLang="en-US"/>
          </a:p>
          <a:p>
            <a:r>
              <a:rPr lang="en-US" altLang="en-US"/>
              <a:t>with breast cancer. JAMA: The Journal of the American Medical Association, 318(22), </a:t>
            </a:r>
            <a:endParaRPr lang="en-US" altLang="en-US"/>
          </a:p>
          <a:p>
            <a:r>
              <a:rPr lang="en-US" altLang="en-US"/>
              <a:t>2199.[25] Eldridge, L., (2021) The most common types of lung cancer. [online] </a:t>
            </a:r>
            <a:endParaRPr lang="en-US" altLang="en-US"/>
          </a:p>
          <a:p>
            <a:r>
              <a:rPr lang="en-US" altLang="en-US"/>
              <a:t>Verywellhealth.com. Available at: https://www.verywellhealth.com/what-is-the-most_x0002_common-type-of-lung-cancer-2249359 [Accessed 16 Jun. 2021].</a:t>
            </a:r>
            <a:endParaRPr lang="en-US" altLang="en-US"/>
          </a:p>
          <a:p>
            <a:r>
              <a:rPr lang="en-US" altLang="en-US"/>
              <a:t>[26] Elnakib, A., M. Amer, H. and E.Z. Abou-Chadi, F., (2020) Early lung cancer detection </a:t>
            </a:r>
            <a:endParaRPr lang="en-US" altLang="en-US"/>
          </a:p>
          <a:p>
            <a:r>
              <a:rPr lang="en-US" altLang="en-US"/>
              <a:t>using deep learning optimization. International Journal of Online and Biomedical </a:t>
            </a:r>
            <a:endParaRPr lang="en-US" altLang="en-US"/>
          </a:p>
          <a:p>
            <a:r>
              <a:rPr lang="en-US" altLang="en-US"/>
              <a:t>Engineering (iJOE), 1606, p.82.</a:t>
            </a:r>
            <a:endParaRPr lang="en-US" altLang="en-US"/>
          </a:p>
          <a:p>
            <a:r>
              <a:rPr lang="en-US" altLang="en-US"/>
              <a:t>[27] Fatima, M., &amp; Pasha, M. (2017). Survey of machine learning algorithms for disease </a:t>
            </a:r>
            <a:endParaRPr lang="en-US" altLang="en-US"/>
          </a:p>
          <a:p>
            <a:r>
              <a:rPr lang="en-US" altLang="en-US"/>
              <a:t>diagnostic. Journal of Intelligent Learning Systems and Applications, 09(01), 1–16.</a:t>
            </a:r>
            <a:endParaRPr lang="en-US" altLang="en-US"/>
          </a:p>
          <a:p>
            <a:r>
              <a:rPr lang="en-US" altLang="en-US"/>
              <a:t>[28] Ferlay, J., Colombet, M., Soerjomataram, I., Parkin, D.M., Piñeros, M., Znaor, A. and </a:t>
            </a:r>
            <a:endParaRPr lang="en-US" altLang="en-US"/>
          </a:p>
          <a:p>
            <a:r>
              <a:rPr lang="en-US" altLang="en-US"/>
              <a:t>Bray, F., (2021) Cancer statistics for the year 2020: An overview. International journal of </a:t>
            </a:r>
            <a:endParaRPr lang="en-US" altLang="en-US"/>
          </a:p>
          <a:p>
            <a:r>
              <a:rPr lang="en-US" altLang="en-US"/>
              <a:t>cancer. Journal international du cancer. </a:t>
            </a:r>
            <a:endParaRPr lang="en-US" altLang="en-US"/>
          </a:p>
          <a:p>
            <a:r>
              <a:rPr lang="en-US" altLang="en-US"/>
              <a:t>[29] Fischer, A.H., Jacobson, K.A., Rose, J. and Zeller, R., (2008) Hematoxylin and eosin </a:t>
            </a:r>
            <a:endParaRPr lang="en-US" altLang="en-US"/>
          </a:p>
          <a:p>
            <a:endParaRPr lang="en-US" altLang="en-US"/>
          </a:p>
        </p:txBody>
      </p:sp>
      <p:sp>
        <p:nvSpPr>
          <p:cNvPr id="9" name="Text Box 8"/>
          <p:cNvSpPr txBox="1"/>
          <p:nvPr/>
        </p:nvSpPr>
        <p:spPr>
          <a:xfrm>
            <a:off x="1764030" y="278765"/>
            <a:ext cx="5256530" cy="460375"/>
          </a:xfrm>
          <a:prstGeom prst="rect">
            <a:avLst/>
          </a:prstGeom>
          <a:noFill/>
        </p:spPr>
        <p:txBody>
          <a:bodyPr wrap="square" rtlCol="0">
            <a:spAutoFit/>
          </a:bodyPr>
          <a:p>
            <a:pPr algn="ctr"/>
            <a:r>
              <a:rPr lang="en-US" altLang="en-US" sz="2400">
                <a:latin typeface="Algerian" panose="04020705040A02060702" charset="0"/>
                <a:cs typeface="Algerian" panose="04020705040A02060702" charset="0"/>
                <a:sym typeface="+mn-ea"/>
              </a:rPr>
              <a:t>References</a:t>
            </a:r>
            <a:endParaRPr lang="en-US" sz="2400">
              <a:latin typeface="Algerian" panose="04020705040A02060702" charset="0"/>
              <a:cs typeface="Algerian" panose="04020705040A02060702" charset="0"/>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50800" indent="0" algn="ctr">
              <a:buNone/>
            </a:pPr>
            <a:endParaRPr lang="en-US" sz="4000" b="1" dirty="0">
              <a:latin typeface="Algerian" panose="04020705040A02060702" charset="0"/>
              <a:cs typeface="Algerian" panose="04020705040A02060702" charset="0"/>
            </a:endParaRPr>
          </a:p>
          <a:p>
            <a:pPr marL="50800" indent="0" algn="ctr">
              <a:buNone/>
            </a:pPr>
            <a:r>
              <a:rPr lang="en-US" sz="4000" b="1" dirty="0">
                <a:latin typeface="Algerian" panose="04020705040A02060702" charset="0"/>
                <a:cs typeface="Algerian" panose="04020705040A02060702" charset="0"/>
              </a:rPr>
              <a:t>THANK YOU</a:t>
            </a:r>
            <a:endParaRPr lang="en-IN" sz="4000" b="1" dirty="0">
              <a:latin typeface="Algerian" panose="04020705040A02060702" charset="0"/>
              <a:cs typeface="Algerian" panose="04020705040A02060702"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6" name="Google Shape;46;p5"/>
          <p:cNvSpPr txBox="1">
            <a:spLocks noGrp="1"/>
          </p:cNvSpPr>
          <p:nvPr>
            <p:ph type="ctrTitle"/>
          </p:nvPr>
        </p:nvSpPr>
        <p:spPr>
          <a:xfrm>
            <a:off x="1630270" y="266656"/>
            <a:ext cx="6099359" cy="1135327"/>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0"/>
              </a:spcBef>
              <a:spcAft>
                <a:spcPts val="0"/>
              </a:spcAft>
              <a:buClr>
                <a:schemeClr val="dk1"/>
              </a:buClr>
              <a:buSzPts val="4400"/>
              <a:buFont typeface="Times New Roman" panose="02020603050405020304"/>
              <a:buNone/>
            </a:pPr>
            <a:r>
              <a:rPr lang="en-US" sz="4000" b="1" dirty="0">
                <a:latin typeface="Algerian" panose="04020705040A02060702" charset="0"/>
                <a:ea typeface="Times New Roman" panose="02020603050405020304"/>
                <a:cs typeface="Algerian" panose="04020705040A02060702" charset="0"/>
                <a:sym typeface="Times New Roman" panose="02020603050405020304"/>
              </a:rPr>
              <a:t>Introduction</a:t>
            </a:r>
            <a:endParaRPr sz="4000" b="1" dirty="0">
              <a:latin typeface="Algerian" panose="04020705040A02060702" charset="0"/>
              <a:cs typeface="Algerian" panose="04020705040A02060702" charset="0"/>
            </a:endParaRPr>
          </a:p>
        </p:txBody>
      </p:sp>
      <p:sp>
        <p:nvSpPr>
          <p:cNvPr id="45" name="Google Shape;45;p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7" name="TextBox 6"/>
          <p:cNvSpPr txBox="1"/>
          <p:nvPr/>
        </p:nvSpPr>
        <p:spPr>
          <a:xfrm>
            <a:off x="413359" y="1401983"/>
            <a:ext cx="8492646" cy="4338320"/>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Project Overview:</a:t>
            </a:r>
            <a:endParaRPr lang="en-IN" sz="2400" b="1" dirty="0">
              <a:latin typeface="Times New Roman" panose="02020603050405020304" pitchFamily="18" charset="0"/>
              <a:cs typeface="Times New Roman" panose="02020603050405020304" pitchFamily="18" charset="0"/>
            </a:endParaRPr>
          </a:p>
          <a:p>
            <a:endParaRPr lang="en-US" sz="1800" b="1" i="0" dirty="0">
              <a:effectLst/>
              <a:latin typeface="Times New Roman" panose="02020603050405020304" pitchFamily="18" charset="0"/>
              <a:cs typeface="Times New Roman" panose="02020603050405020304" pitchFamily="18" charset="0"/>
            </a:endParaRPr>
          </a:p>
          <a:p>
            <a:pPr marL="400050" indent="-285750" algn="l">
              <a:buFont typeface="Arial" panose="020B0604020202020204" pitchFamily="34" charset="0"/>
              <a:buChar char="•"/>
            </a:pPr>
            <a:r>
              <a:rPr lang="en-US" sz="1800" dirty="0">
                <a:latin typeface="+mj-lt"/>
                <a:ea typeface="Roboto Condensed" panose="02000000000000000000" pitchFamily="2" charset="0"/>
                <a:cs typeface="+mj-lt"/>
                <a:sym typeface="+mn-ea"/>
              </a:rPr>
              <a:t>Lung cancer is one of the most popular  and deadly types of cancer worldwide, answerable for a good sized quantity of deaths every year.</a:t>
            </a:r>
            <a:endParaRPr lang="en-US" sz="1800" dirty="0">
              <a:latin typeface="+mj-lt"/>
              <a:ea typeface="Roboto Condensed" panose="02000000000000000000" pitchFamily="2" charset="0"/>
              <a:cs typeface="+mj-lt"/>
              <a:sym typeface="+mn-ea"/>
            </a:endParaRPr>
          </a:p>
          <a:p>
            <a:pPr marL="400050" indent="-285750" algn="l">
              <a:buFont typeface="Arial" panose="020B0604020202020204" pitchFamily="34" charset="0"/>
              <a:buChar char="•"/>
            </a:pPr>
            <a:endParaRPr lang="en-US" sz="1800" dirty="0">
              <a:latin typeface="+mj-lt"/>
              <a:ea typeface="Roboto Condensed" panose="02000000000000000000" pitchFamily="2" charset="0"/>
              <a:cs typeface="+mj-lt"/>
            </a:endParaRPr>
          </a:p>
          <a:p>
            <a:pPr marL="400050" indent="-285750" algn="l">
              <a:buFont typeface="Arial" panose="020B0604020202020204" pitchFamily="34" charset="0"/>
              <a:buChar char="•"/>
            </a:pPr>
            <a:r>
              <a:rPr lang="en-US" sz="1800" dirty="0">
                <a:latin typeface="+mj-lt"/>
                <a:cs typeface="+mj-lt"/>
                <a:sym typeface="+mn-ea"/>
              </a:rPr>
              <a:t>The evaluation of these biopsy samples, referred updated pathology, is up to date consideration the gold popular for diagnosing and classifying lung cancer, as it permits pathologists updated determine the precise kind and degree of the most cancers. </a:t>
            </a:r>
            <a:endParaRPr lang="en-US" sz="1800" dirty="0">
              <a:latin typeface="+mj-lt"/>
              <a:cs typeface="+mj-lt"/>
            </a:endParaRPr>
          </a:p>
          <a:p>
            <a:pPr algn="just">
              <a:buFont typeface="Arial" panose="020B0604020202020204" pitchFamily="34" charset="0"/>
              <a:buChar char="•"/>
            </a:pPr>
            <a:endParaRPr lang="en-US" sz="1800" dirty="0">
              <a:solidFill>
                <a:schemeClr val="accent4">
                  <a:lumMod val="10000"/>
                </a:schemeClr>
              </a:solidFill>
              <a:latin typeface="+mj-lt"/>
              <a:cs typeface="+mj-lt"/>
            </a:endParaRPr>
          </a:p>
          <a:p>
            <a:pPr marL="400050" indent="-285750" algn="just">
              <a:buFont typeface="Arial" panose="020B0604020202020204" pitchFamily="34" charset="0"/>
              <a:buChar char="•"/>
            </a:pPr>
            <a:r>
              <a:rPr lang="en-US" sz="1800" dirty="0">
                <a:latin typeface="+mj-lt"/>
                <a:cs typeface="+mj-lt"/>
                <a:sym typeface="+mn-ea"/>
              </a:rPr>
              <a:t>The prognosis of lung cancer has depended on imaging techniques like chest X-rays, CT scans, and MRIs, along with updated the exam of biopsy samples through pathologists. </a:t>
            </a:r>
            <a:r>
              <a:rPr lang="en-US" sz="1800" dirty="0">
                <a:solidFill>
                  <a:schemeClr val="accent4">
                    <a:lumMod val="10000"/>
                  </a:schemeClr>
                </a:solidFill>
                <a:latin typeface="+mj-lt"/>
                <a:cs typeface="+mj-lt"/>
                <a:sym typeface="+mn-ea"/>
              </a:rPr>
              <a:t>.</a:t>
            </a:r>
            <a:endParaRPr lang="en-US" sz="1800" dirty="0">
              <a:solidFill>
                <a:schemeClr val="accent4">
                  <a:lumMod val="10000"/>
                </a:schemeClr>
              </a:solidFill>
              <a:latin typeface="+mj-lt"/>
              <a:cs typeface="+mj-lt"/>
            </a:endParaRPr>
          </a:p>
          <a:p>
            <a:pPr algn="just">
              <a:buFont typeface="Arial" panose="020B0604020202020204" pitchFamily="34" charset="0"/>
              <a:buChar char="•"/>
            </a:pPr>
            <a:endParaRPr lang="en-US" sz="1800" dirty="0">
              <a:solidFill>
                <a:schemeClr val="accent4">
                  <a:lumMod val="10000"/>
                </a:schemeClr>
              </a:solidFill>
              <a:latin typeface="+mj-lt"/>
              <a:cs typeface="+mj-lt"/>
            </a:endParaRPr>
          </a:p>
          <a:p>
            <a:pPr marL="285750" indent="-285750">
              <a:buFont typeface="Arial" panose="020B0604020202020204" pitchFamily="34" charset="0"/>
              <a:buChar char="•"/>
            </a:pPr>
            <a:endParaRPr lang="en-US" sz="1800" dirty="0">
              <a:latin typeface="+mj-lt"/>
              <a:cs typeface="+mj-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6103" y="363535"/>
            <a:ext cx="6531428" cy="1462090"/>
          </a:xfrm>
          <a:noFill/>
        </p:spPr>
        <p:txBody>
          <a:bodyPr>
            <a:normAutofit fontScale="90000"/>
          </a:bodyPr>
          <a:lstStyle/>
          <a:p>
            <a:r>
              <a:rPr lang="en-IN" sz="3600" b="1" dirty="0">
                <a:latin typeface="Algerian" panose="04020705040A02060702" charset="0"/>
                <a:cs typeface="Algerian" panose="04020705040A02060702" charset="0"/>
              </a:rPr>
              <a:t>Background/Related Work</a:t>
            </a:r>
            <a:br>
              <a:rPr lang="en-IN" dirty="0">
                <a:latin typeface="Algerian" panose="04020705040A02060702" charset="0"/>
                <a:cs typeface="Algerian" panose="04020705040A02060702" charset="0"/>
              </a:rPr>
            </a:br>
            <a:endParaRPr lang="en-IN" dirty="0">
              <a:latin typeface="Algerian" panose="04020705040A02060702" charset="0"/>
              <a:cs typeface="Algerian" panose="04020705040A02060702" charset="0"/>
            </a:endParaRPr>
          </a:p>
        </p:txBody>
      </p:sp>
      <p:sp>
        <p:nvSpPr>
          <p:cNvPr id="3" name="Text Placeholder 2"/>
          <p:cNvSpPr>
            <a:spLocks noGrp="1"/>
          </p:cNvSpPr>
          <p:nvPr>
            <p:ph type="body" idx="1"/>
          </p:nvPr>
        </p:nvSpPr>
        <p:spPr>
          <a:xfrm>
            <a:off x="643493" y="1825625"/>
            <a:ext cx="7874206" cy="3898770"/>
          </a:xfrm>
          <a:noFill/>
        </p:spPr>
        <p:txBody>
          <a:bodyPr>
            <a:normAutofit lnSpcReduction="20000"/>
          </a:bodyPr>
          <a:lstStyle/>
          <a:p>
            <a:pPr marL="50800" indent="0">
              <a:buNone/>
            </a:pPr>
            <a:r>
              <a:rPr lang="en-IN" b="1" dirty="0">
                <a:latin typeface="Times New Roman" panose="02020603050405020304" pitchFamily="18" charset="0"/>
                <a:cs typeface="Times New Roman" panose="02020603050405020304" pitchFamily="18" charset="0"/>
              </a:rPr>
              <a:t>Existing Methods:</a:t>
            </a:r>
            <a:endParaRPr lang="en-IN" b="1" dirty="0">
              <a:latin typeface="Times New Roman" panose="02020603050405020304" pitchFamily="18" charset="0"/>
              <a:cs typeface="Times New Roman" panose="02020603050405020304" pitchFamily="18" charset="0"/>
            </a:endParaRPr>
          </a:p>
          <a:p>
            <a:pPr marL="50800" indent="0">
              <a:buNone/>
            </a:pPr>
            <a:endParaRPr lang="en-IN" b="1" dirty="0">
              <a:latin typeface="Times New Roman" panose="02020603050405020304" pitchFamily="18" charset="0"/>
              <a:cs typeface="Times New Roman" panose="02020603050405020304" pitchFamily="18" charset="0"/>
            </a:endParaRPr>
          </a:p>
          <a:p>
            <a:pPr marL="50800" indent="0">
              <a:buNone/>
            </a:pPr>
            <a:r>
              <a:rPr lang="en-US" altLang="en-US" sz="1800" b="1" dirty="0">
                <a:latin typeface="Arial Black" panose="020B0A04020102020204" charset="0"/>
                <a:cs typeface="Arial Black" panose="020B0A04020102020204" charset="0"/>
              </a:rPr>
              <a:t>Manual Microscopic Examination</a:t>
            </a:r>
            <a:endParaRPr lang="en-US" altLang="en-US" sz="1800" b="1" dirty="0">
              <a:latin typeface="Arial Black" panose="020B0A04020102020204" charset="0"/>
              <a:cs typeface="Arial Black" panose="020B0A04020102020204" charset="0"/>
            </a:endParaRPr>
          </a:p>
          <a:p>
            <a:pPr marL="50800" indent="0">
              <a:buNone/>
            </a:pPr>
            <a:r>
              <a:rPr lang="en-US" altLang="en-US" sz="1800" dirty="0">
                <a:latin typeface="Times New Roman" panose="02020603050405020304" pitchFamily="18" charset="0"/>
                <a:cs typeface="Times New Roman" panose="02020603050405020304" pitchFamily="18" charset="0"/>
              </a:rPr>
              <a:t>Traditionally, pathologists examine stained tissue slides under a microscope to identify cancerous regions. While effective, this method is highly subjective, time-consuming, and prone to inter-observer variability.</a:t>
            </a:r>
            <a:endParaRPr lang="en-US" altLang="en-US" sz="1800" dirty="0">
              <a:latin typeface="Times New Roman" panose="02020603050405020304" pitchFamily="18" charset="0"/>
              <a:cs typeface="Times New Roman" panose="02020603050405020304" pitchFamily="18" charset="0"/>
            </a:endParaRPr>
          </a:p>
          <a:p>
            <a:pPr marL="50800" indent="0">
              <a:buNone/>
            </a:pPr>
            <a:endParaRPr lang="en-US" altLang="en-US" sz="1800" dirty="0">
              <a:latin typeface="Times New Roman" panose="02020603050405020304" pitchFamily="18" charset="0"/>
              <a:cs typeface="Times New Roman" panose="02020603050405020304" pitchFamily="18" charset="0"/>
            </a:endParaRPr>
          </a:p>
          <a:p>
            <a:pPr marL="50800" indent="0">
              <a:buNone/>
            </a:pPr>
            <a:r>
              <a:rPr lang="en-US" altLang="en-US" sz="1800" b="1" dirty="0">
                <a:latin typeface="Arial Black" panose="020B0A04020102020204" charset="0"/>
                <a:cs typeface="Arial Black" panose="020B0A04020102020204" charset="0"/>
              </a:rPr>
              <a:t>Feature-Based Machine Learning Models</a:t>
            </a:r>
            <a:endParaRPr lang="en-US" altLang="en-US" sz="1800" b="1" dirty="0">
              <a:latin typeface="Arial Black" panose="020B0A04020102020204" charset="0"/>
              <a:cs typeface="Arial Black" panose="020B0A04020102020204" charset="0"/>
            </a:endParaRPr>
          </a:p>
          <a:p>
            <a:pPr marL="50800" indent="0">
              <a:buNone/>
            </a:pPr>
            <a:r>
              <a:rPr lang="en-US" altLang="en-US" sz="1800" dirty="0">
                <a:latin typeface="Times New Roman" panose="02020603050405020304" pitchFamily="18" charset="0"/>
                <a:cs typeface="Times New Roman" panose="02020603050405020304" pitchFamily="18" charset="0"/>
              </a:rPr>
              <a:t>Earlier automated methods relied on manual feature extraction (e.g., texture, color, shape) followed by classification using algorithms like:</a:t>
            </a:r>
            <a:endParaRPr lang="en-US" altLang="en-US" sz="1800" dirty="0">
              <a:latin typeface="Times New Roman" panose="02020603050405020304" pitchFamily="18" charset="0"/>
              <a:cs typeface="Times New Roman" panose="02020603050405020304" pitchFamily="18" charset="0"/>
            </a:endParaRPr>
          </a:p>
          <a:p>
            <a:r>
              <a:rPr lang="en-US" altLang="en-US" sz="1800" dirty="0">
                <a:latin typeface="Times New Roman" panose="02020603050405020304" pitchFamily="18" charset="0"/>
                <a:cs typeface="Times New Roman" panose="02020603050405020304" pitchFamily="18" charset="0"/>
              </a:rPr>
              <a:t>    Support Vector Machines (SVM)</a:t>
            </a:r>
            <a:endParaRPr lang="en-US" altLang="en-US" sz="1800" dirty="0">
              <a:latin typeface="Times New Roman" panose="02020603050405020304" pitchFamily="18" charset="0"/>
              <a:cs typeface="Times New Roman" panose="02020603050405020304" pitchFamily="18" charset="0"/>
            </a:endParaRPr>
          </a:p>
          <a:p>
            <a:r>
              <a:rPr lang="en-US" altLang="en-US" sz="1800" dirty="0">
                <a:latin typeface="Times New Roman" panose="02020603050405020304" pitchFamily="18" charset="0"/>
                <a:cs typeface="Times New Roman" panose="02020603050405020304" pitchFamily="18" charset="0"/>
              </a:rPr>
              <a:t>    k-Nearest Neighbors (k-NN)</a:t>
            </a:r>
            <a:endParaRPr lang="en-US" alt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50800" indent="0">
              <a:buNone/>
            </a:pPr>
            <a:endParaRPr lang="en-US" sz="1800"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a:spLocks noGrp="1"/>
          </p:cNvSpPr>
          <p:nvPr>
            <p:ph type="body" idx="1"/>
          </p:nvPr>
        </p:nvSpPr>
        <p:spPr>
          <a:xfrm>
            <a:off x="643493" y="1661795"/>
            <a:ext cx="8072914" cy="1970520"/>
          </a:xfrm>
        </p:spPr>
        <p:txBody>
          <a:bodyPr/>
          <a:p>
            <a:pPr marL="50800" indent="0">
              <a:buNone/>
            </a:pPr>
            <a:r>
              <a:rPr lang="en-US" altLang="en-US" sz="2400" b="1">
                <a:latin typeface="Arial Black" panose="020B0A04020102020204" charset="0"/>
                <a:cs typeface="Arial Black" panose="020B0A04020102020204" charset="0"/>
              </a:rPr>
              <a:t>Research Findings</a:t>
            </a:r>
            <a:endParaRPr lang="en-US" altLang="en-US" sz="2400" b="1">
              <a:latin typeface="Arial Black" panose="020B0A04020102020204" charset="0"/>
              <a:cs typeface="Arial Black" panose="020B0A04020102020204" charset="0"/>
            </a:endParaRPr>
          </a:p>
          <a:p>
            <a:r>
              <a:rPr lang="en-US" altLang="en-US" sz="1600"/>
              <a:t>   Most previous studies have concentrated on either:</a:t>
            </a:r>
            <a:endParaRPr lang="en-US" altLang="en-US" sz="1600"/>
          </a:p>
          <a:p>
            <a:r>
              <a:rPr lang="en-US" altLang="en-US" sz="1600"/>
              <a:t>   Image-based classification using histopathology images, or</a:t>
            </a:r>
            <a:endParaRPr lang="en-US" altLang="en-US" sz="1600"/>
          </a:p>
          <a:p>
            <a:r>
              <a:rPr lang="en-US" altLang="en-US" sz="1600"/>
              <a:t>    Clinical data analysis using patient records and biomarkers.</a:t>
            </a:r>
            <a:endParaRPr lang="en-US" altLang="en-US" sz="1600"/>
          </a:p>
          <a:p>
            <a:r>
              <a:rPr lang="en-US" altLang="en-US" sz="1600"/>
              <a:t>    However, these approaches are often implemented in isolation.</a:t>
            </a:r>
            <a:endParaRPr lang="en-US" altLang="en-US" sz="1600"/>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smtClean="0"/>
            </a:fld>
            <a:endParaRPr lang="en-US"/>
          </a:p>
        </p:txBody>
      </p:sp>
      <p:sp>
        <p:nvSpPr>
          <p:cNvPr id="5" name="Text Box 4"/>
          <p:cNvSpPr txBox="1"/>
          <p:nvPr/>
        </p:nvSpPr>
        <p:spPr>
          <a:xfrm>
            <a:off x="857250" y="3742055"/>
            <a:ext cx="8275955" cy="1968500"/>
          </a:xfrm>
          <a:prstGeom prst="rect">
            <a:avLst/>
          </a:prstGeom>
          <a:noFill/>
        </p:spPr>
        <p:txBody>
          <a:bodyPr wrap="square" rtlCol="0">
            <a:spAutoFit/>
          </a:bodyPr>
          <a:p>
            <a:r>
              <a:rPr lang="en-US" altLang="en-US" sz="2400" b="1">
                <a:latin typeface="Arial Black" panose="020B0A04020102020204" charset="0"/>
                <a:cs typeface="Arial Black" panose="020B0A04020102020204" charset="0"/>
              </a:rPr>
              <a:t>Identified Gaps</a:t>
            </a:r>
            <a:endParaRPr lang="en-US" altLang="en-US" sz="2400" b="1">
              <a:latin typeface="Arial Black" panose="020B0A04020102020204" charset="0"/>
              <a:cs typeface="Arial Black" panose="020B0A04020102020204" charset="0"/>
            </a:endParaRPr>
          </a:p>
          <a:p>
            <a:endParaRPr lang="en-US" altLang="en-US"/>
          </a:p>
          <a:p>
            <a:pPr marL="285750" indent="-285750" algn="l">
              <a:buFont typeface="Arial" panose="020B0604020202020204" pitchFamily="34" charset="0"/>
              <a:buChar char="•"/>
            </a:pPr>
            <a:r>
              <a:rPr lang="en-US" altLang="en-US"/>
              <a:t> </a:t>
            </a:r>
            <a:r>
              <a:rPr lang="en-US" altLang="en-US"/>
              <a:t> Lack of integrated models that combine both histopathological image data and relevant clinical features for a more holistic diagnostic system.</a:t>
            </a:r>
            <a:endParaRPr lang="en-US" altLang="en-US"/>
          </a:p>
          <a:p>
            <a:pPr algn="l"/>
            <a:endParaRPr lang="en-US" altLang="en-US"/>
          </a:p>
          <a:p>
            <a:pPr marL="285750" indent="-285750" algn="l">
              <a:buFont typeface="Arial" panose="020B0604020202020204" pitchFamily="34" charset="0"/>
              <a:buChar char="•"/>
            </a:pPr>
            <a:r>
              <a:rPr lang="en-US" altLang="en-US"/>
              <a:t>Small and imbalanced datasets leading to challenges such as overfitting and poor generalization        in many existing studies.</a:t>
            </a:r>
            <a:endParaRPr lang="en-US" altLang="en-US"/>
          </a:p>
          <a:p>
            <a:pPr marL="285750" indent="-285750" algn="l">
              <a:buFont typeface="Arial" panose="020B0604020202020204" pitchFamily="34" charset="0"/>
              <a:buChar char="•"/>
            </a:pPr>
            <a:r>
              <a:rPr lang="en-US" altLang="en-US"/>
              <a:t> Limited comparative analysis of multiple ML and DL algorithms within a unified framework.</a:t>
            </a:r>
            <a:endParaRPr lang="en-US" altLang="en-US"/>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a:spLocks noGrp="1" noChangeArrowheads="1"/>
          </p:cNvSpPr>
          <p:nvPr>
            <p:ph type="body" idx="1"/>
          </p:nvPr>
        </p:nvSpPr>
        <p:spPr bwMode="auto">
          <a:xfrm>
            <a:off x="712257" y="1712518"/>
            <a:ext cx="7805441" cy="4615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None/>
            </a:pPr>
            <a:r>
              <a:rPr lang="en-US" altLang="en-US" sz="2400" b="1" dirty="0">
                <a:latin typeface="Arial Black" panose="020B0A04020102020204" charset="0"/>
                <a:cs typeface="Arial Black" panose="020B0A04020102020204" charset="0"/>
              </a:rPr>
              <a:t>Our Solution</a:t>
            </a:r>
            <a:endParaRPr lang="en-US" altLang="en-US" sz="2400" b="1" dirty="0">
              <a:latin typeface="Arial Black" panose="020B0A04020102020204" charset="0"/>
              <a:cs typeface="Arial Black" panose="020B0A04020102020204"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1800" b="1" dirty="0">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pPr>
            <a:r>
              <a:rPr lang="en-US" altLang="en-US" sz="1800" dirty="0">
                <a:latin typeface="Times New Roman" panose="02020603050405020304" pitchFamily="18" charset="0"/>
                <a:cs typeface="Times New Roman" panose="02020603050405020304" pitchFamily="18" charset="0"/>
              </a:rPr>
              <a:t> Integrating histopathology image features with clinical data to improve prediction accuracy and robustness in lung cancer classification.</a:t>
            </a:r>
            <a:endParaRPr lang="en-US" altLang="en-US" sz="18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1800" dirty="0">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pPr>
            <a:r>
              <a:rPr lang="en-US" altLang="en-US" sz="1800" dirty="0">
                <a:latin typeface="Times New Roman" panose="02020603050405020304" pitchFamily="18" charset="0"/>
                <a:cs typeface="Times New Roman" panose="02020603050405020304" pitchFamily="18" charset="0"/>
              </a:rPr>
              <a:t> Preprocessing and augmentation techniques are used to address dataset limitations and reduce overfitting.</a:t>
            </a:r>
            <a:endParaRPr lang="en-US" altLang="en-US" sz="18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1800" dirty="0">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pPr>
            <a:r>
              <a:rPr lang="en-US" altLang="en-US" sz="1800" dirty="0">
                <a:latin typeface="Times New Roman" panose="02020603050405020304" pitchFamily="18" charset="0"/>
                <a:cs typeface="Times New Roman" panose="02020603050405020304" pitchFamily="18" charset="0"/>
              </a:rPr>
              <a:t> Implementation of multiple ML/DL algorithms (e.g., CNN, Random Forest, SVM, etc.) to perform a comparative study and identify the most effective approach.</a:t>
            </a:r>
            <a:endParaRPr lang="en-US" altLang="en-US" sz="18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1800" dirty="0">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pPr>
            <a:r>
              <a:rPr lang="en-US" altLang="en-US" sz="1800" dirty="0">
                <a:latin typeface="Times New Roman" panose="02020603050405020304" pitchFamily="18" charset="0"/>
                <a:cs typeface="Times New Roman" panose="02020603050405020304" pitchFamily="18" charset="0"/>
              </a:rPr>
              <a:t> Leveraging model evaluation metrics like accuracy, precision, recall, and F1-score to ensure comprehensive assessment.</a:t>
            </a:r>
            <a:endParaRPr lang="en-US" altLang="en-US" sz="18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1800"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1800"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8" name="TextBox 7"/>
          <p:cNvSpPr txBox="1"/>
          <p:nvPr/>
        </p:nvSpPr>
        <p:spPr>
          <a:xfrm>
            <a:off x="1461155" y="254525"/>
            <a:ext cx="6730737" cy="2306955"/>
          </a:xfrm>
          <a:prstGeom prst="rect">
            <a:avLst/>
          </a:prstGeom>
          <a:noFill/>
        </p:spPr>
        <p:txBody>
          <a:bodyPr wrap="square">
            <a:spAutoFit/>
          </a:bodyPr>
          <a:lstStyle/>
          <a:p>
            <a:r>
              <a:rPr lang="en-IN" sz="3600" b="1" dirty="0">
                <a:latin typeface="Algerian" panose="04020705040A02060702" charset="0"/>
                <a:cs typeface="Algerian" panose="04020705040A02060702" charset="0"/>
              </a:rPr>
              <a:t>Background/Related Work</a:t>
            </a:r>
            <a:br>
              <a:rPr lang="en-IN" sz="3600" dirty="0">
                <a:latin typeface="Algerian" panose="04020705040A02060702" charset="0"/>
                <a:cs typeface="Algerian" panose="04020705040A02060702" charset="0"/>
              </a:rPr>
            </a:br>
            <a:endParaRPr lang="en-IN" sz="3600" dirty="0">
              <a:latin typeface="Algerian" panose="04020705040A02060702" charset="0"/>
              <a:cs typeface="Algerian" panose="04020705040A02060702" charset="0"/>
            </a:endParaRPr>
          </a:p>
          <a:p>
            <a:endParaRPr lang="en-IN" sz="3600" dirty="0">
              <a:latin typeface="Algerian" panose="04020705040A02060702" charset="0"/>
              <a:cs typeface="Algerian" panose="04020705040A02060702" charset="0"/>
            </a:endParaRPr>
          </a:p>
          <a:p>
            <a:endParaRPr lang="en-IN" sz="3600" dirty="0">
              <a:latin typeface="Algerian" panose="04020705040A02060702" charset="0"/>
              <a:cs typeface="Algerian" panose="04020705040A02060702"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Google Shape;115;p11"/>
          <p:cNvSpPr txBox="1">
            <a:spLocks noGrp="1"/>
          </p:cNvSpPr>
          <p:nvPr>
            <p:ph type="title"/>
          </p:nvPr>
        </p:nvSpPr>
        <p:spPr>
          <a:xfrm>
            <a:off x="1486263" y="351105"/>
            <a:ext cx="6386742" cy="770562"/>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panose="020B0604020202020204"/>
              <a:buNone/>
            </a:pPr>
            <a:r>
              <a:rPr lang="en-US" sz="4000" b="1" dirty="0">
                <a:latin typeface="Algerian" panose="04020705040A02060702" charset="0"/>
                <a:ea typeface="Times New Roman" panose="02020603050405020304"/>
                <a:cs typeface="Algerian" panose="04020705040A02060702" charset="0"/>
                <a:sym typeface="Times New Roman" panose="02020603050405020304"/>
              </a:rPr>
              <a:t>Feasibility Study Overview </a:t>
            </a:r>
            <a:endParaRPr sz="4000" b="1" dirty="0">
              <a:latin typeface="Algerian" panose="04020705040A02060702" charset="0"/>
              <a:ea typeface="Times New Roman" panose="02020603050405020304"/>
              <a:cs typeface="Algerian" panose="04020705040A02060702" charset="0"/>
              <a:sym typeface="Times New Roman" panose="02020603050405020304"/>
            </a:endParaRPr>
          </a:p>
        </p:txBody>
      </p:sp>
      <p:sp>
        <p:nvSpPr>
          <p:cNvPr id="114" name="Google Shape;114;p1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 name="Text Box 1"/>
          <p:cNvSpPr txBox="1"/>
          <p:nvPr/>
        </p:nvSpPr>
        <p:spPr>
          <a:xfrm>
            <a:off x="1082040" y="1677035"/>
            <a:ext cx="8141335" cy="4246245"/>
          </a:xfrm>
          <a:prstGeom prst="rect">
            <a:avLst/>
          </a:prstGeom>
          <a:noFill/>
        </p:spPr>
        <p:txBody>
          <a:bodyPr wrap="square" rtlCol="0">
            <a:spAutoFit/>
          </a:bodyPr>
          <a:p>
            <a:pPr marL="0" lvl="0" indent="0" algn="l" rtl="0">
              <a:spcBef>
                <a:spcPts val="0"/>
              </a:spcBef>
              <a:spcAft>
                <a:spcPts val="0"/>
              </a:spcAft>
              <a:buNone/>
            </a:pPr>
            <a:r>
              <a:rPr lang="en-US" sz="1800" b="1" dirty="0">
                <a:sym typeface="+mn-ea"/>
              </a:rPr>
              <a:t>Technical Feasibility</a:t>
            </a:r>
            <a:endParaRPr lang="en-US" sz="1800" b="1" dirty="0"/>
          </a:p>
          <a:p>
            <a:pPr marL="285750" lvl="0" indent="-285750" algn="l" rtl="0">
              <a:spcBef>
                <a:spcPts val="0"/>
              </a:spcBef>
              <a:spcAft>
                <a:spcPts val="0"/>
              </a:spcAft>
              <a:buFont typeface="Arial" panose="020B0604020202020204" pitchFamily="34" charset="0"/>
              <a:buChar char="•"/>
            </a:pPr>
            <a:r>
              <a:rPr lang="en-US" sz="1800" dirty="0">
                <a:sym typeface="+mn-ea"/>
              </a:rPr>
              <a:t>Availability of Data</a:t>
            </a:r>
            <a:endParaRPr lang="en-US" sz="1800" dirty="0"/>
          </a:p>
          <a:p>
            <a:pPr marL="285750" lvl="0" indent="-285750" algn="l" rtl="0">
              <a:spcBef>
                <a:spcPts val="0"/>
              </a:spcBef>
              <a:spcAft>
                <a:spcPts val="0"/>
              </a:spcAft>
              <a:buFont typeface="Arial" panose="020B0604020202020204" pitchFamily="34" charset="0"/>
              <a:buChar char="•"/>
            </a:pPr>
            <a:r>
              <a:rPr lang="en-US" sz="1800" dirty="0">
                <a:sym typeface="+mn-ea"/>
              </a:rPr>
              <a:t>Image Processing and Machine Learning Tools</a:t>
            </a:r>
            <a:endParaRPr lang="en-US" sz="1800" dirty="0"/>
          </a:p>
          <a:p>
            <a:pPr marL="285750" lvl="0" indent="-285750" algn="l" rtl="0">
              <a:spcBef>
                <a:spcPts val="0"/>
              </a:spcBef>
              <a:spcAft>
                <a:spcPts val="0"/>
              </a:spcAft>
              <a:buFont typeface="Arial" panose="020B0604020202020204" pitchFamily="34" charset="0"/>
              <a:buChar char="•"/>
            </a:pPr>
            <a:r>
              <a:rPr lang="en-US" sz="1800" dirty="0">
                <a:sym typeface="+mn-ea"/>
              </a:rPr>
              <a:t>Model Performance and Evaluation</a:t>
            </a:r>
            <a:endParaRPr lang="en-US" sz="1800" dirty="0"/>
          </a:p>
          <a:p>
            <a:pPr marL="285750" lvl="0" indent="-285750" algn="l" rtl="0">
              <a:spcBef>
                <a:spcPts val="0"/>
              </a:spcBef>
              <a:spcAft>
                <a:spcPts val="0"/>
              </a:spcAft>
              <a:buFont typeface="Arial" panose="020B0604020202020204" pitchFamily="34" charset="0"/>
              <a:buChar char="•"/>
            </a:pPr>
            <a:endParaRPr lang="en-US" sz="1800" b="1" dirty="0"/>
          </a:p>
          <a:p>
            <a:pPr marL="0" lvl="0" indent="0" algn="l" rtl="0">
              <a:spcBef>
                <a:spcPts val="0"/>
              </a:spcBef>
              <a:spcAft>
                <a:spcPts val="0"/>
              </a:spcAft>
              <a:buNone/>
            </a:pPr>
            <a:r>
              <a:rPr lang="en-US" sz="1800" b="1" dirty="0">
                <a:sym typeface="+mn-ea"/>
              </a:rPr>
              <a:t>2. Financial Feasibility</a:t>
            </a:r>
            <a:endParaRPr lang="en-US" sz="1800" b="1" dirty="0"/>
          </a:p>
          <a:p>
            <a:pPr marL="285750" lvl="0" indent="-285750" algn="l" rtl="0">
              <a:spcBef>
                <a:spcPts val="0"/>
              </a:spcBef>
              <a:spcAft>
                <a:spcPts val="0"/>
              </a:spcAft>
              <a:buFont typeface="Arial" panose="020B0604020202020204" pitchFamily="34" charset="0"/>
              <a:buChar char="•"/>
            </a:pPr>
            <a:r>
              <a:rPr lang="en-US" sz="1800" dirty="0">
                <a:sym typeface="+mn-ea"/>
              </a:rPr>
              <a:t>Cost of Data Acquisition</a:t>
            </a:r>
            <a:endParaRPr lang="en-US" sz="1800" dirty="0"/>
          </a:p>
          <a:p>
            <a:pPr marL="285750" lvl="0" indent="-285750" algn="l" rtl="0">
              <a:spcBef>
                <a:spcPts val="0"/>
              </a:spcBef>
              <a:spcAft>
                <a:spcPts val="0"/>
              </a:spcAft>
              <a:buFont typeface="Arial" panose="020B0604020202020204" pitchFamily="34" charset="0"/>
              <a:buChar char="•"/>
            </a:pPr>
            <a:r>
              <a:rPr lang="en-US" sz="1800" dirty="0">
                <a:sym typeface="+mn-ea"/>
              </a:rPr>
              <a:t>Computational Resources</a:t>
            </a:r>
            <a:endParaRPr lang="en-US" sz="1800" dirty="0"/>
          </a:p>
          <a:p>
            <a:pPr marL="285750" lvl="0" indent="-285750" algn="l" rtl="0">
              <a:spcBef>
                <a:spcPts val="0"/>
              </a:spcBef>
              <a:spcAft>
                <a:spcPts val="0"/>
              </a:spcAft>
              <a:buFont typeface="Arial" panose="020B0604020202020204" pitchFamily="34" charset="0"/>
              <a:buChar char="•"/>
            </a:pPr>
            <a:r>
              <a:rPr lang="en-US" sz="1800" dirty="0">
                <a:sym typeface="+mn-ea"/>
              </a:rPr>
              <a:t>Software and Licensing</a:t>
            </a:r>
            <a:endParaRPr lang="en-US" sz="1800" b="1" dirty="0"/>
          </a:p>
          <a:p>
            <a:pPr marL="0" lvl="0" indent="0" algn="l" rtl="0">
              <a:spcBef>
                <a:spcPts val="0"/>
              </a:spcBef>
              <a:spcAft>
                <a:spcPts val="0"/>
              </a:spcAft>
              <a:buNone/>
            </a:pPr>
            <a:endParaRPr lang="en-US" sz="1800" b="1" dirty="0"/>
          </a:p>
          <a:p>
            <a:pPr marL="0" lvl="0" indent="0" algn="l" rtl="0">
              <a:spcBef>
                <a:spcPts val="0"/>
              </a:spcBef>
              <a:spcAft>
                <a:spcPts val="0"/>
              </a:spcAft>
              <a:buNone/>
            </a:pPr>
            <a:r>
              <a:rPr lang="en-US" sz="1800" b="1" dirty="0">
                <a:sym typeface="+mn-ea"/>
              </a:rPr>
              <a:t>3. Operational Feasibility</a:t>
            </a:r>
            <a:endParaRPr lang="en-US" sz="1800" b="1" dirty="0"/>
          </a:p>
          <a:p>
            <a:pPr marL="285750" lvl="0" indent="-285750" algn="l" rtl="0">
              <a:spcBef>
                <a:spcPts val="0"/>
              </a:spcBef>
              <a:spcAft>
                <a:spcPts val="0"/>
              </a:spcAft>
              <a:buFont typeface="Arial" panose="020B0604020202020204" pitchFamily="34" charset="0"/>
              <a:buChar char="•"/>
            </a:pPr>
            <a:r>
              <a:rPr lang="en-US" sz="1800" dirty="0">
                <a:sym typeface="+mn-ea"/>
              </a:rPr>
              <a:t>Skill Requirements</a:t>
            </a:r>
            <a:endParaRPr lang="en-US" sz="1800" b="1" dirty="0"/>
          </a:p>
          <a:p>
            <a:pPr marL="171450" lvl="0" indent="-171450" algn="l" rtl="0">
              <a:spcBef>
                <a:spcPts val="0"/>
              </a:spcBef>
              <a:spcAft>
                <a:spcPts val="0"/>
              </a:spcAft>
              <a:buFont typeface="Arial" panose="020B0604020202020204" pitchFamily="34" charset="0"/>
              <a:buChar char="•"/>
            </a:pPr>
            <a:r>
              <a:rPr lang="en-US" sz="1800" dirty="0">
                <a:sym typeface="+mn-ea"/>
              </a:rPr>
              <a:t>Time Constraints</a:t>
            </a:r>
            <a:endParaRPr lang="en-US" sz="1800" dirty="0"/>
          </a:p>
          <a:p>
            <a:pPr marL="171450" lvl="0" indent="-171450" algn="l" rtl="0">
              <a:spcBef>
                <a:spcPts val="0"/>
              </a:spcBef>
              <a:spcAft>
                <a:spcPts val="0"/>
              </a:spcAft>
              <a:buFont typeface="Arial" panose="020B0604020202020204" pitchFamily="34" charset="0"/>
              <a:buChar char="•"/>
            </a:pPr>
            <a:r>
              <a:rPr lang="en-US" sz="1800" dirty="0">
                <a:sym typeface="+mn-ea"/>
              </a:rPr>
              <a:t>Ethical Considerations</a:t>
            </a:r>
            <a:endParaRPr lang="en-US" sz="1800" b="1" dirty="0"/>
          </a:p>
          <a:p>
            <a:endParaRPr lang="en-US" sz="18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10"/>
          <p:cNvSpPr txBox="1">
            <a:spLocks noGrp="1"/>
          </p:cNvSpPr>
          <p:nvPr>
            <p:ph type="title"/>
          </p:nvPr>
        </p:nvSpPr>
        <p:spPr>
          <a:xfrm>
            <a:off x="1802674" y="708917"/>
            <a:ext cx="6283235" cy="729464"/>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4400"/>
              <a:buFont typeface="Times New Roman" panose="02020603050405020304"/>
              <a:buNone/>
            </a:pPr>
            <a:r>
              <a:rPr lang="en-US" sz="3200" b="1" dirty="0">
                <a:latin typeface="Algerian" panose="04020705040A02060702" charset="0"/>
                <a:ea typeface="Roboto Condensed" panose="02000000000000000000" pitchFamily="2" charset="0"/>
                <a:cs typeface="Algerian" panose="04020705040A02060702" charset="0"/>
                <a:sym typeface="+mn-ea"/>
              </a:rPr>
              <a:t>Evolution of Virtual Pathology in Lung Cancer</a:t>
            </a:r>
            <a:endParaRPr sz="3200" b="1" dirty="0">
              <a:latin typeface="Algerian" panose="04020705040A02060702" charset="0"/>
              <a:ea typeface="Times New Roman" panose="02020603050405020304"/>
              <a:cs typeface="Algerian" panose="04020705040A02060702" charset="0"/>
              <a:sym typeface="Times New Roman" panose="02020603050405020304"/>
            </a:endParaRPr>
          </a:p>
        </p:txBody>
      </p:sp>
      <p:sp>
        <p:nvSpPr>
          <p:cNvPr id="101" name="Google Shape;101;p1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 name="Google Shape;103;p10"/>
          <p:cNvSpPr txBox="1"/>
          <p:nvPr/>
        </p:nvSpPr>
        <p:spPr>
          <a:xfrm>
            <a:off x="509204" y="1930507"/>
            <a:ext cx="8296468" cy="47107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228600" indent="-50800">
              <a:spcBef>
                <a:spcPts val="0"/>
              </a:spcBef>
              <a:buSzPts val="1100"/>
              <a:buFont typeface="Arial" panose="020B0604020202020204"/>
              <a:buNone/>
            </a:pPr>
            <a:r>
              <a:rPr lang="en-US" sz="1800" dirty="0">
                <a:latin typeface="Arial" panose="020B0604020202020204" pitchFamily="34" charset="0"/>
                <a:ea typeface="Roboto Condensed" panose="02000000000000000000" pitchFamily="2" charset="0"/>
                <a:cs typeface="Arial" panose="020B0604020202020204" pitchFamily="34" charset="0"/>
                <a:sym typeface="+mn-ea"/>
              </a:rPr>
              <a:t>Pathology, the study of diseases, has changed a lot in recent years thanks to technology. One of the biggest changes is </a:t>
            </a:r>
            <a:r>
              <a:rPr lang="en-US" sz="1800" b="1" dirty="0">
                <a:latin typeface="Arial" panose="020B0604020202020204" pitchFamily="34" charset="0"/>
                <a:ea typeface="Roboto Condensed" panose="02000000000000000000" pitchFamily="2" charset="0"/>
                <a:cs typeface="Arial" panose="020B0604020202020204" pitchFamily="34" charset="0"/>
                <a:sym typeface="+mn-ea"/>
              </a:rPr>
              <a:t>digital pathology</a:t>
            </a:r>
            <a:r>
              <a:rPr lang="en-US" sz="1800" dirty="0">
                <a:latin typeface="Arial" panose="020B0604020202020204" pitchFamily="34" charset="0"/>
                <a:ea typeface="Roboto Condensed" panose="02000000000000000000" pitchFamily="2" charset="0"/>
                <a:cs typeface="Arial" panose="020B0604020202020204" pitchFamily="34" charset="0"/>
                <a:sym typeface="+mn-ea"/>
              </a:rPr>
              <a:t>, which involves converting traditional microscope slides into high-resolution digital images. This technology has improved how lung cancer is diagnosed and treated.</a:t>
            </a:r>
            <a:endParaRPr lang="en-US" sz="1800" dirty="0">
              <a:latin typeface="Arial" panose="020B0604020202020204" pitchFamily="34" charset="0"/>
              <a:ea typeface="Roboto Condensed" panose="02000000000000000000" pitchFamily="2" charset="0"/>
              <a:cs typeface="Arial" panose="020B0604020202020204" pitchFamily="34" charset="0"/>
              <a:sym typeface="+mn-ea"/>
            </a:endParaRPr>
          </a:p>
          <a:p>
            <a:pPr marL="228600" indent="-50800">
              <a:spcBef>
                <a:spcPts val="0"/>
              </a:spcBef>
              <a:buSzPts val="1100"/>
              <a:buFont typeface="Arial" panose="020B0604020202020204"/>
              <a:buNone/>
            </a:pPr>
            <a:endParaRPr lang="en-US" sz="1800" b="1" dirty="0">
              <a:latin typeface="Neucha" panose="02000506050000020004" charset="0"/>
              <a:ea typeface="Roboto Condensed" panose="02000000000000000000" pitchFamily="2" charset="0"/>
              <a:cs typeface="Roboto Condensed" panose="02000000000000000000" pitchFamily="2" charset="0"/>
              <a:sym typeface="+mn-ea"/>
            </a:endParaRPr>
          </a:p>
          <a:p>
            <a:pPr marL="228600" indent="-50800">
              <a:spcBef>
                <a:spcPts val="0"/>
              </a:spcBef>
              <a:buSzPts val="1100"/>
              <a:buFont typeface="Arial" panose="020B0604020202020204"/>
              <a:buNone/>
            </a:pPr>
            <a:r>
              <a:rPr lang="en-US" sz="2000" b="1" dirty="0">
                <a:latin typeface="Neucha" panose="02000506050000020004" charset="0"/>
                <a:ea typeface="Roboto Condensed" panose="02000000000000000000" pitchFamily="2" charset="0"/>
                <a:cs typeface="Roboto Condensed" panose="02000000000000000000" pitchFamily="2" charset="0"/>
                <a:sym typeface="+mn-ea"/>
              </a:rPr>
              <a:t>Traditional Pathology</a:t>
            </a:r>
            <a:endParaRPr lang="en-US" sz="2000" b="1" dirty="0">
              <a:latin typeface="Neucha" panose="02000506050000020004" charset="0"/>
              <a:ea typeface="Roboto Condensed" panose="02000000000000000000" pitchFamily="2" charset="0"/>
              <a:cs typeface="Roboto Condensed" panose="02000000000000000000" pitchFamily="2" charset="0"/>
              <a:sym typeface="+mn-ea"/>
            </a:endParaRPr>
          </a:p>
          <a:p>
            <a:pPr marL="228600" indent="-50800">
              <a:spcBef>
                <a:spcPts val="0"/>
              </a:spcBef>
              <a:buSzPts val="1100"/>
              <a:buFont typeface="Arial" panose="020B0604020202020204"/>
              <a:buNone/>
            </a:pPr>
            <a:endParaRPr lang="en-US" sz="1800" b="1" dirty="0">
              <a:latin typeface="Neucha" panose="02000506050000020004" charset="0"/>
              <a:ea typeface="Roboto Condensed" panose="02000000000000000000" pitchFamily="2" charset="0"/>
              <a:cs typeface="Roboto Condensed" panose="02000000000000000000" pitchFamily="2" charset="0"/>
              <a:sym typeface="+mn-ea"/>
            </a:endParaRPr>
          </a:p>
          <a:p>
            <a:pPr marL="228600" indent="-50800">
              <a:spcBef>
                <a:spcPts val="0"/>
              </a:spcBef>
              <a:buSzPts val="1100"/>
              <a:buFont typeface="Arial" panose="020B0604020202020204"/>
              <a:buNone/>
            </a:pPr>
            <a:r>
              <a:rPr lang="en-US" sz="1600" dirty="0">
                <a:latin typeface="Arial" panose="020B0604020202020204" pitchFamily="34" charset="0"/>
                <a:ea typeface="Roboto Condensed" panose="02000000000000000000" pitchFamily="2" charset="0"/>
                <a:cs typeface="Arial" panose="020B0604020202020204" pitchFamily="34" charset="0"/>
                <a:sym typeface="+mn-ea"/>
              </a:rPr>
              <a:t>In the past, pathologists examined lung tissue samples on glass slides using a microscope. This method was slow and relied heavily on the pathologist’s experience, making the process subjective and time-consuming.</a:t>
            </a:r>
            <a:endParaRPr lang="en-US" sz="1600" dirty="0">
              <a:latin typeface="Arial" panose="020B0604020202020204" pitchFamily="34" charset="0"/>
              <a:ea typeface="Roboto Condensed" panose="02000000000000000000" pitchFamily="2" charset="0"/>
              <a:cs typeface="Arial" panose="020B0604020202020204" pitchFamily="34" charset="0"/>
              <a:sym typeface="+mn-ea"/>
            </a:endParaRPr>
          </a:p>
          <a:p>
            <a:pPr marL="228600" indent="-50800">
              <a:spcBef>
                <a:spcPts val="0"/>
              </a:spcBef>
              <a:buSzPts val="1100"/>
              <a:buFont typeface="Arial" panose="020B0604020202020204"/>
              <a:buNone/>
            </a:pPr>
            <a:endParaRPr lang="en-US" sz="1600" dirty="0">
              <a:latin typeface="Arial" panose="020B0604020202020204" pitchFamily="34" charset="0"/>
              <a:ea typeface="Roboto Condensed" panose="02000000000000000000" pitchFamily="2" charset="0"/>
              <a:cs typeface="Arial" panose="020B0604020202020204" pitchFamily="34" charset="0"/>
              <a:sym typeface="+mn-ea"/>
            </a:endParaRPr>
          </a:p>
          <a:p>
            <a:pPr marL="228600" indent="-50800">
              <a:spcBef>
                <a:spcPts val="0"/>
              </a:spcBef>
              <a:buSzPts val="1100"/>
              <a:buFont typeface="Arial" panose="020B0604020202020204"/>
              <a:buNone/>
            </a:pPr>
            <a:r>
              <a:rPr lang="en-US" sz="2000" b="1" dirty="0">
                <a:latin typeface="Neucha" panose="02000506050000020004" charset="0"/>
                <a:ea typeface="Roboto Condensed" panose="02000000000000000000" pitchFamily="2" charset="0"/>
                <a:cs typeface="Roboto Condensed" panose="02000000000000000000" pitchFamily="2" charset="0"/>
                <a:sym typeface="+mn-ea"/>
              </a:rPr>
              <a:t>Digital Pathology</a:t>
            </a:r>
            <a:endParaRPr lang="en-US" sz="2000" b="1" dirty="0">
              <a:latin typeface="Neucha" panose="02000506050000020004" charset="0"/>
              <a:ea typeface="Roboto Condensed" panose="02000000000000000000" pitchFamily="2" charset="0"/>
              <a:cs typeface="Roboto Condensed" panose="02000000000000000000" pitchFamily="2" charset="0"/>
              <a:sym typeface="+mn-ea"/>
            </a:endParaRPr>
          </a:p>
          <a:p>
            <a:pPr marL="228600" indent="-50800">
              <a:spcBef>
                <a:spcPts val="0"/>
              </a:spcBef>
              <a:buSzPts val="1100"/>
              <a:buFont typeface="Arial" panose="020B0604020202020204"/>
              <a:buNone/>
            </a:pPr>
            <a:endParaRPr lang="en-US" sz="1600" b="1" dirty="0">
              <a:latin typeface="Neucha" panose="02000506050000020004" charset="0"/>
              <a:ea typeface="Roboto Condensed" panose="02000000000000000000" pitchFamily="2" charset="0"/>
              <a:cs typeface="Roboto Condensed" panose="02000000000000000000" pitchFamily="2" charset="0"/>
            </a:endParaRPr>
          </a:p>
          <a:p>
            <a:pPr marL="228600" indent="-50800">
              <a:spcBef>
                <a:spcPts val="0"/>
              </a:spcBef>
              <a:buSzPts val="1100"/>
              <a:buFont typeface="Arial" panose="020B0604020202020204"/>
              <a:buNone/>
            </a:pPr>
            <a:r>
              <a:rPr lang="en-US" sz="1600" dirty="0">
                <a:latin typeface="Arial" panose="020B0604020202020204" pitchFamily="34" charset="0"/>
                <a:ea typeface="Roboto Condensed" panose="02000000000000000000" pitchFamily="2" charset="0"/>
                <a:cs typeface="Arial" panose="020B0604020202020204" pitchFamily="34" charset="0"/>
                <a:sym typeface="+mn-ea"/>
              </a:rPr>
              <a:t>Digital pathology introduced the scanning of glass slides into detailed digital images. Pathologists can now view and analyze these images on a computer, speeding up the diagnosis process and allowing easy sharing of slides with experts around the world</a:t>
            </a:r>
            <a:endParaRPr lang="en-US" sz="1600" dirty="0">
              <a:latin typeface="Arial" panose="020B0604020202020204" pitchFamily="34" charset="0"/>
              <a:ea typeface="Roboto Condensed" panose="02000000000000000000" pitchFamily="2" charset="0"/>
              <a:cs typeface="Arial" panose="020B0604020202020204" pitchFamily="34" charset="0"/>
            </a:endParaRPr>
          </a:p>
          <a:p>
            <a:pPr marL="228600" indent="-50800">
              <a:spcBef>
                <a:spcPts val="0"/>
              </a:spcBef>
              <a:buSzPts val="1100"/>
              <a:buFont typeface="Arial" panose="020B0604020202020204"/>
              <a:buNone/>
            </a:pPr>
            <a:endParaRPr lang="en-US" sz="1600" dirty="0">
              <a:latin typeface="Arial" panose="020B0604020202020204" pitchFamily="34" charset="0"/>
              <a:ea typeface="Roboto Condensed" panose="02000000000000000000" pitchFamily="2" charset="0"/>
              <a:cs typeface="Arial" panose="020B0604020202020204" pitchFamily="34" charset="0"/>
            </a:endParaRPr>
          </a:p>
          <a:p>
            <a:pPr marL="228600" indent="-50800">
              <a:spcBef>
                <a:spcPts val="0"/>
              </a:spcBef>
              <a:buSzPts val="1100"/>
              <a:buFont typeface="Arial" panose="020B0604020202020204"/>
              <a:buNone/>
            </a:pPr>
            <a:endParaRPr lang="en-US" sz="1600" dirty="0">
              <a:latin typeface="Arial" panose="020B0604020202020204" pitchFamily="34" charset="0"/>
              <a:cs typeface="Arial" panose="020B0604020202020204" pitchFamily="34" charset="0"/>
            </a:endParaRPr>
          </a:p>
          <a:p>
            <a:pPr marL="228600" indent="-50800">
              <a:spcBef>
                <a:spcPts val="0"/>
              </a:spcBef>
              <a:buSzPts val="1100"/>
              <a:buFont typeface="Arial" panose="020B0604020202020204"/>
              <a:buNone/>
            </a:pPr>
            <a:endParaRPr lang="en-US" sz="1800" dirty="0">
              <a:latin typeface="Arial" panose="020B0604020202020204" pitchFamily="34" charset="0"/>
              <a:ea typeface="Roboto Condensed" panose="02000000000000000000" pitchFamily="2" charset="0"/>
              <a:cs typeface="Arial" panose="020B0604020202020204" pitchFamily="34" charset="0"/>
            </a:endParaRPr>
          </a:p>
          <a:p>
            <a:pPr marL="228600" indent="-50800">
              <a:spcBef>
                <a:spcPts val="0"/>
              </a:spcBef>
              <a:buSzPts val="1100"/>
              <a:buFont typeface="Arial" panose="020B0604020202020204"/>
              <a:buNone/>
            </a:pPr>
            <a:endParaRPr lang="en-US" sz="1800" b="1" dirty="0">
              <a:solidFill>
                <a:schemeClr val="tx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12"/>
          <p:cNvSpPr txBox="1">
            <a:spLocks noGrp="1"/>
          </p:cNvSpPr>
          <p:nvPr>
            <p:ph type="title"/>
          </p:nvPr>
        </p:nvSpPr>
        <p:spPr>
          <a:xfrm>
            <a:off x="1554480" y="731519"/>
            <a:ext cx="6426926" cy="760202"/>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panose="020B0604020202020204"/>
              <a:buNone/>
            </a:pPr>
            <a:r>
              <a:rPr lang="en-US" sz="4000" b="1" dirty="0">
                <a:latin typeface="Algerian" panose="04020705040A02060702" charset="0"/>
                <a:ea typeface="Times New Roman" panose="02020603050405020304"/>
                <a:cs typeface="Algerian" panose="04020705040A02060702" charset="0"/>
                <a:sym typeface="Times New Roman" panose="02020603050405020304"/>
              </a:rPr>
              <a:t>Project Description</a:t>
            </a:r>
            <a:endParaRPr lang="en-US" sz="4000" b="1" dirty="0">
              <a:latin typeface="Algerian" panose="04020705040A02060702" charset="0"/>
              <a:ea typeface="Times New Roman" panose="02020603050405020304"/>
              <a:cs typeface="Algerian" panose="04020705040A02060702" charset="0"/>
              <a:sym typeface="Times New Roman" panose="02020603050405020304"/>
            </a:endParaRPr>
          </a:p>
          <a:p>
            <a:pPr marL="0" lvl="0" indent="0" algn="ctr" rtl="0">
              <a:spcBef>
                <a:spcPts val="0"/>
              </a:spcBef>
              <a:spcAft>
                <a:spcPts val="0"/>
              </a:spcAft>
              <a:buClr>
                <a:schemeClr val="dk1"/>
              </a:buClr>
              <a:buSzPts val="1100"/>
              <a:buFont typeface="Arial" panose="020B0604020202020204"/>
              <a:buNone/>
            </a:pPr>
            <a:endParaRPr lang="en-US" b="1" dirty="0">
              <a:latin typeface="Algerian" panose="04020705040A02060702" charset="0"/>
              <a:ea typeface="Times New Roman" panose="02020603050405020304"/>
              <a:cs typeface="Algerian" panose="04020705040A02060702" charset="0"/>
              <a:sym typeface="Times New Roman" panose="02020603050405020304"/>
            </a:endParaRPr>
          </a:p>
          <a:p>
            <a:pPr marL="0" lvl="0" indent="0" algn="ctr" rtl="0">
              <a:lnSpc>
                <a:spcPct val="90000"/>
              </a:lnSpc>
              <a:spcBef>
                <a:spcPts val="0"/>
              </a:spcBef>
              <a:spcAft>
                <a:spcPts val="0"/>
              </a:spcAft>
              <a:buClr>
                <a:schemeClr val="dk1"/>
              </a:buClr>
              <a:buSzPts val="4400"/>
              <a:buFont typeface="Times New Roman" panose="02020603050405020304"/>
              <a:buNone/>
            </a:pPr>
            <a:endParaRPr lang="en-US" b="1" dirty="0">
              <a:latin typeface="Algerian" panose="04020705040A02060702" charset="0"/>
              <a:ea typeface="Times New Roman" panose="02020603050405020304"/>
              <a:cs typeface="Algerian" panose="04020705040A02060702" charset="0"/>
              <a:sym typeface="Times New Roman" panose="02020603050405020304"/>
            </a:endParaRPr>
          </a:p>
        </p:txBody>
      </p:sp>
      <p:sp>
        <p:nvSpPr>
          <p:cNvPr id="128" name="Google Shape;128;p12"/>
          <p:cNvSpPr txBox="1">
            <a:spLocks noGrp="1"/>
          </p:cNvSpPr>
          <p:nvPr>
            <p:ph type="body" idx="1"/>
          </p:nvPr>
        </p:nvSpPr>
        <p:spPr>
          <a:xfrm>
            <a:off x="402487" y="1491722"/>
            <a:ext cx="8554925" cy="4634759"/>
          </a:xfrm>
          <a:prstGeom prst="rect">
            <a:avLst/>
          </a:prstGeom>
          <a:noFill/>
          <a:ln>
            <a:noFill/>
          </a:ln>
        </p:spPr>
        <p:txBody>
          <a:bodyPr spcFirstLastPara="1" wrap="square" lIns="91425" tIns="45700" rIns="91425" bIns="45700" anchor="t" anchorCtr="0">
            <a:noAutofit/>
          </a:bodyPr>
          <a:lstStyle/>
          <a:p>
            <a:r>
              <a:rPr lang="en-US" sz="2000" dirty="0">
                <a:latin typeface="Arial" panose="020B0604020202020204" pitchFamily="34" charset="0"/>
                <a:ea typeface="Roboto Condensed" panose="02000000000000000000" pitchFamily="2" charset="0"/>
                <a:cs typeface="Arial" panose="020B0604020202020204" pitchFamily="34" charset="0"/>
                <a:sym typeface="+mn-ea"/>
              </a:rPr>
              <a:t>The identification of lung cancer through the classification of pathological images involves the application of advanced computational techniques to analyze histopathological slides. </a:t>
            </a:r>
            <a:endParaRPr lang="en-US" sz="2000" dirty="0">
              <a:latin typeface="Arial" panose="020B0604020202020204" pitchFamily="34" charset="0"/>
              <a:ea typeface="Roboto Condensed" panose="02000000000000000000" pitchFamily="2" charset="0"/>
              <a:cs typeface="Arial" panose="020B0604020202020204" pitchFamily="34" charset="0"/>
              <a:sym typeface="+mn-ea"/>
            </a:endParaRPr>
          </a:p>
          <a:p>
            <a:pPr>
              <a:buNone/>
            </a:pPr>
            <a:endParaRPr lang="en-US" sz="2000" dirty="0">
              <a:latin typeface="Arial" panose="020B0604020202020204" pitchFamily="34" charset="0"/>
              <a:ea typeface="Roboto Condensed" panose="02000000000000000000" pitchFamily="2" charset="0"/>
              <a:cs typeface="Arial" panose="020B0604020202020204" pitchFamily="34" charset="0"/>
            </a:endParaRPr>
          </a:p>
          <a:p>
            <a:r>
              <a:rPr lang="en-US" sz="2000" dirty="0">
                <a:latin typeface="Arial" panose="020B0604020202020204" pitchFamily="34" charset="0"/>
                <a:ea typeface="Roboto Condensed" panose="02000000000000000000" pitchFamily="2" charset="0"/>
                <a:cs typeface="Arial" panose="020B0604020202020204" pitchFamily="34" charset="0"/>
                <a:sym typeface="+mn-ea"/>
              </a:rPr>
              <a:t>These slides, obtained from lung tissue samples, are digitized into high-resolution images that capture cellular and structural details.</a:t>
            </a:r>
            <a:endParaRPr lang="en-US" sz="2000" dirty="0">
              <a:latin typeface="Arial" panose="020B0604020202020204" pitchFamily="34" charset="0"/>
              <a:ea typeface="Roboto Condensed" panose="02000000000000000000" pitchFamily="2" charset="0"/>
              <a:cs typeface="Arial" panose="020B0604020202020204" pitchFamily="34" charset="0"/>
              <a:sym typeface="+mn-ea"/>
            </a:endParaRPr>
          </a:p>
          <a:p>
            <a:pPr>
              <a:buNone/>
            </a:pPr>
            <a:endParaRPr lang="en-US" sz="2000" dirty="0">
              <a:latin typeface="Arial" panose="020B0604020202020204" pitchFamily="34" charset="0"/>
              <a:ea typeface="Roboto Condensed" panose="02000000000000000000" pitchFamily="2" charset="0"/>
              <a:cs typeface="Arial" panose="020B0604020202020204" pitchFamily="34" charset="0"/>
            </a:endParaRPr>
          </a:p>
          <a:p>
            <a:r>
              <a:rPr lang="en-US" sz="2000" dirty="0">
                <a:latin typeface="Arial" panose="020B0604020202020204" pitchFamily="34" charset="0"/>
                <a:ea typeface="Roboto Condensed" panose="02000000000000000000" pitchFamily="2" charset="0"/>
                <a:cs typeface="Arial" panose="020B0604020202020204" pitchFamily="34" charset="0"/>
                <a:sym typeface="+mn-ea"/>
              </a:rPr>
              <a:t>The process typically involves data preprocessing, segmentation, and feature extraction to train models like convolutional neural networks (CNNs)</a:t>
            </a:r>
            <a:endParaRPr lang="en-US" sz="2000" dirty="0">
              <a:latin typeface="Arial" panose="020B0604020202020204" pitchFamily="34" charset="0"/>
              <a:ea typeface="Roboto Condensed" panose="02000000000000000000" pitchFamily="2" charset="0"/>
              <a:cs typeface="Arial" panose="020B0604020202020204" pitchFamily="34" charset="0"/>
              <a:sym typeface="+mn-ea"/>
            </a:endParaRPr>
          </a:p>
          <a:p>
            <a:pPr>
              <a:buNone/>
            </a:pPr>
            <a:endParaRPr lang="en-US" sz="2000" dirty="0">
              <a:latin typeface="Arial" panose="020B0604020202020204" pitchFamily="34" charset="0"/>
              <a:ea typeface="Roboto Condensed" panose="02000000000000000000" pitchFamily="2" charset="0"/>
              <a:cs typeface="Arial" panose="020B0604020202020204" pitchFamily="34" charset="0"/>
            </a:endParaRPr>
          </a:p>
          <a:p>
            <a:r>
              <a:rPr lang="en-US" sz="2000" dirty="0">
                <a:latin typeface="Arial" panose="020B0604020202020204" pitchFamily="34" charset="0"/>
                <a:ea typeface="Roboto Condensed" panose="02000000000000000000" pitchFamily="2" charset="0"/>
                <a:cs typeface="Arial" panose="020B0604020202020204" pitchFamily="34" charset="0"/>
                <a:sym typeface="+mn-ea"/>
              </a:rPr>
              <a:t>Challenges include handling the large size and variability of images, as well as ensuring the model's generalizability across different datasets.</a:t>
            </a:r>
            <a:endParaRPr lang="en-US" sz="2000" dirty="0">
              <a:latin typeface="Arial" panose="020B0604020202020204" pitchFamily="34" charset="0"/>
              <a:ea typeface="Roboto Condensed" panose="02000000000000000000" pitchFamily="2" charset="0"/>
              <a:cs typeface="Arial" panose="020B0604020202020204" pitchFamily="34" charset="0"/>
            </a:endParaRPr>
          </a:p>
          <a:p>
            <a:pPr>
              <a:buNone/>
            </a:pPr>
            <a:endParaRPr lang="en-US" sz="2000" dirty="0">
              <a:latin typeface="Arial" panose="020B0604020202020204" pitchFamily="34" charset="0"/>
              <a:cs typeface="Arial" panose="020B0604020202020204" pitchFamily="34" charset="0"/>
            </a:endParaRPr>
          </a:p>
        </p:txBody>
      </p:sp>
      <p:sp>
        <p:nvSpPr>
          <p:cNvPr id="126" name="Google Shape;126;p12"/>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Mid_Term_Presentation__Final[1][1</Template>
  <TotalTime>0</TotalTime>
  <Words>14185</Words>
  <Application>WPS Slides</Application>
  <PresentationFormat>Custom</PresentationFormat>
  <Paragraphs>411</Paragraphs>
  <Slides>27</Slides>
  <Notes>19</Notes>
  <HiddenSlides>0</HiddenSlides>
  <MMClips>0</MMClips>
  <ScaleCrop>false</ScaleCrop>
  <HeadingPairs>
    <vt:vector size="6" baseType="variant">
      <vt:variant>
        <vt:lpstr>已用的字体</vt:lpstr>
      </vt:variant>
      <vt:variant>
        <vt:i4>32</vt:i4>
      </vt:variant>
      <vt:variant>
        <vt:lpstr>主题</vt:lpstr>
      </vt:variant>
      <vt:variant>
        <vt:i4>1</vt:i4>
      </vt:variant>
      <vt:variant>
        <vt:lpstr>幻灯片标题</vt:lpstr>
      </vt:variant>
      <vt:variant>
        <vt:i4>27</vt:i4>
      </vt:variant>
    </vt:vector>
  </HeadingPairs>
  <TitlesOfParts>
    <vt:vector size="60" baseType="lpstr">
      <vt:lpstr>Arial</vt:lpstr>
      <vt:lpstr>SimSun</vt:lpstr>
      <vt:lpstr>Wingdings</vt:lpstr>
      <vt:lpstr>Arial</vt:lpstr>
      <vt:lpstr>Calibri</vt:lpstr>
      <vt:lpstr>Google Sans</vt:lpstr>
      <vt:lpstr>Segoe Print</vt:lpstr>
      <vt:lpstr>Calibri</vt:lpstr>
      <vt:lpstr>Times New Roman</vt:lpstr>
      <vt:lpstr>Times New Roman</vt:lpstr>
      <vt:lpstr>Georgia</vt:lpstr>
      <vt:lpstr>Georgia sans</vt:lpstr>
      <vt:lpstr>Microsoft YaHei</vt:lpstr>
      <vt:lpstr>Arial Unicode MS</vt:lpstr>
      <vt:lpstr>Aptos</vt:lpstr>
      <vt:lpstr>Söhne</vt:lpstr>
      <vt:lpstr>Neucha</vt:lpstr>
      <vt:lpstr>Yu Gothic UI</vt:lpstr>
      <vt:lpstr>Segoe UI</vt:lpstr>
      <vt:lpstr>Arial Black</vt:lpstr>
      <vt:lpstr>Algerian</vt:lpstr>
      <vt:lpstr>Roboto Condensed</vt:lpstr>
      <vt:lpstr>Wide Latin</vt:lpstr>
      <vt:lpstr>Arial Narrow</vt:lpstr>
      <vt:lpstr>Sitka Small Semibold</vt:lpstr>
      <vt:lpstr>Sitka Text Semibold</vt:lpstr>
      <vt:lpstr>Sitka Subheading</vt:lpstr>
      <vt:lpstr>Bodoni MT Black</vt:lpstr>
      <vt:lpstr>Agency FB</vt:lpstr>
      <vt:lpstr>Sitka Text</vt:lpstr>
      <vt:lpstr>Blackadder ITC</vt:lpstr>
      <vt:lpstr>Bodoni MT Poster Compressed</vt:lpstr>
      <vt:lpstr>Office Theme</vt:lpstr>
      <vt:lpstr> UCF 439 Heart Disease Prediction System  using  Machine Learning   Group No. 85</vt:lpstr>
      <vt:lpstr>PowerPoint 演示文稿</vt:lpstr>
      <vt:lpstr>Introduction</vt:lpstr>
      <vt:lpstr>Background/Related Work </vt:lpstr>
      <vt:lpstr>PowerPoint 演示文稿</vt:lpstr>
      <vt:lpstr>PowerPoint 演示文稿</vt:lpstr>
      <vt:lpstr>Feasibility Study Overview </vt:lpstr>
      <vt:lpstr>Feasibility Study Overview </vt:lpstr>
      <vt:lpstr>Project Description</vt:lpstr>
      <vt:lpstr>Project Description</vt:lpstr>
      <vt:lpstr>Project Description</vt:lpstr>
      <vt:lpstr>Project Description</vt:lpstr>
      <vt:lpstr>Project Description</vt:lpstr>
      <vt:lpstr>Project Description</vt:lpstr>
      <vt:lpstr>Project Description</vt:lpstr>
      <vt:lpstr>Project Description</vt:lpstr>
      <vt:lpstr>Project Description</vt:lpstr>
      <vt:lpstr>Project Description</vt:lpstr>
      <vt:lpstr>Project Description</vt:lpstr>
      <vt:lpstr>PowerPoint 演示文稿</vt:lpstr>
      <vt:lpstr>PowerPoint 演示文稿</vt:lpstr>
      <vt:lpstr>Project Timeline</vt:lpstr>
      <vt:lpstr>CONCLUSION</vt:lpstr>
      <vt:lpstr>References</vt:lpstr>
      <vt:lpstr>References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UCF 439 S-cube Distributed application using blockchain and cloud for managing secure real estate transactions.   Group No. 76</dc:title>
  <dc:creator>Akshat Aggarwal</dc:creator>
  <cp:lastModifiedBy>kunal</cp:lastModifiedBy>
  <cp:revision>50</cp:revision>
  <dcterms:created xsi:type="dcterms:W3CDTF">2025-05-01T10:15:43Z</dcterms:created>
  <dcterms:modified xsi:type="dcterms:W3CDTF">2025-05-01T12:07:33Z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DF13C7F06D8A43BCBF48CBF98BADB5DC_13</vt:lpwstr>
  </property>
  <property fmtid="{D5CDD505-2E9C-101B-9397-08002B2CF9AE}" pid="3" name="KSOProductBuildVer">
    <vt:lpwstr>1033-12.2.0.20795</vt:lpwstr>
  </property>
</Properties>
</file>